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8" r:id="rId3"/>
    <p:sldId id="279" r:id="rId4"/>
    <p:sldId id="281" r:id="rId5"/>
    <p:sldId id="282" r:id="rId6"/>
    <p:sldId id="283" r:id="rId7"/>
    <p:sldId id="284" r:id="rId8"/>
    <p:sldId id="285" r:id="rId9"/>
    <p:sldId id="286" r:id="rId10"/>
    <p:sldId id="288" r:id="rId11"/>
    <p:sldId id="28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259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21" r:id="rId46"/>
    <p:sldId id="322" r:id="rId47"/>
    <p:sldId id="323" r:id="rId48"/>
    <p:sldId id="326" r:id="rId49"/>
    <p:sldId id="327" r:id="rId50"/>
    <p:sldId id="278" r:id="rId51"/>
    <p:sldId id="328" r:id="rId52"/>
    <p:sldId id="329" r:id="rId53"/>
    <p:sldId id="333" r:id="rId54"/>
    <p:sldId id="334" r:id="rId55"/>
    <p:sldId id="331" r:id="rId56"/>
    <p:sldId id="332" r:id="rId57"/>
    <p:sldId id="336" r:id="rId58"/>
    <p:sldId id="337" r:id="rId59"/>
    <p:sldId id="338" r:id="rId60"/>
    <p:sldId id="341" r:id="rId61"/>
    <p:sldId id="340" r:id="rId62"/>
    <p:sldId id="339" r:id="rId63"/>
    <p:sldId id="335" r:id="rId64"/>
    <p:sldId id="276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4D9"/>
    <a:srgbClr val="FFFFFF"/>
    <a:srgbClr val="373B44"/>
    <a:srgbClr val="B1B2B6"/>
    <a:srgbClr val="E7EDEA"/>
    <a:srgbClr val="7E7E7E"/>
    <a:srgbClr val="000000"/>
    <a:srgbClr val="5D5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6" autoAdjust="0"/>
    <p:restoredTop sz="94686"/>
  </p:normalViewPr>
  <p:slideViewPr>
    <p:cSldViewPr snapToGrid="0">
      <p:cViewPr varScale="1">
        <p:scale>
          <a:sx n="93" d="100"/>
          <a:sy n="93" d="100"/>
        </p:scale>
        <p:origin x="8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430BA6-E4F2-434F-B57B-B1796F35FB2E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A1C4D0DB-67F6-428D-893E-96F20387D92C}">
      <dgm:prSet phldrT="[文本]"/>
      <dgm:spPr/>
      <dgm:t>
        <a:bodyPr/>
        <a:lstStyle/>
        <a:p>
          <a:r>
            <a:rPr lang="zh-CN" altLang="en-US" dirty="0" smtClean="0"/>
            <a:t>全局次优解</a:t>
          </a:r>
          <a:endParaRPr lang="zh-CN" altLang="en-US" dirty="0"/>
        </a:p>
      </dgm:t>
    </dgm:pt>
    <dgm:pt modelId="{A3829862-3D06-4C88-BF06-AABB2D92A2FA}" type="parTrans" cxnId="{8EFA6B7D-2F39-47D2-B59A-399A13BF134B}">
      <dgm:prSet/>
      <dgm:spPr/>
      <dgm:t>
        <a:bodyPr/>
        <a:lstStyle/>
        <a:p>
          <a:endParaRPr lang="zh-CN" altLang="en-US"/>
        </a:p>
      </dgm:t>
    </dgm:pt>
    <dgm:pt modelId="{F356D4D5-CD86-4A76-BA5C-6D145D07B313}" type="sibTrans" cxnId="{8EFA6B7D-2F39-47D2-B59A-399A13BF134B}">
      <dgm:prSet/>
      <dgm:spPr/>
      <dgm:t>
        <a:bodyPr/>
        <a:lstStyle/>
        <a:p>
          <a:endParaRPr lang="zh-CN" altLang="en-US"/>
        </a:p>
      </dgm:t>
    </dgm:pt>
    <dgm:pt modelId="{79AD5580-7793-4528-BFEA-5AA30FD4313F}">
      <dgm:prSet phldrT="[文本]"/>
      <dgm:spPr/>
      <dgm:t>
        <a:bodyPr/>
        <a:lstStyle/>
        <a:p>
          <a:r>
            <a:rPr lang="zh-CN" altLang="en-US" dirty="0" smtClean="0"/>
            <a:t>全局最优解</a:t>
          </a:r>
          <a:endParaRPr lang="zh-CN" altLang="en-US" dirty="0"/>
        </a:p>
      </dgm:t>
    </dgm:pt>
    <dgm:pt modelId="{58C3AD5E-280E-4D29-BD18-E3D38186266F}" type="parTrans" cxnId="{C53B0FCA-9AD8-4D23-964E-ADE1DC2B238E}">
      <dgm:prSet/>
      <dgm:spPr/>
      <dgm:t>
        <a:bodyPr/>
        <a:lstStyle/>
        <a:p>
          <a:endParaRPr lang="zh-CN" altLang="en-US"/>
        </a:p>
      </dgm:t>
    </dgm:pt>
    <dgm:pt modelId="{A8B264FF-C2EF-4694-9A58-EB533DC2E5D6}" type="sibTrans" cxnId="{C53B0FCA-9AD8-4D23-964E-ADE1DC2B238E}">
      <dgm:prSet/>
      <dgm:spPr/>
      <dgm:t>
        <a:bodyPr/>
        <a:lstStyle/>
        <a:p>
          <a:endParaRPr lang="zh-CN" altLang="en-US"/>
        </a:p>
      </dgm:t>
    </dgm:pt>
    <dgm:pt modelId="{D8FD88F7-CB1E-4ABC-99AD-40E18C85A466}">
      <dgm:prSet/>
      <dgm:spPr/>
      <dgm:t>
        <a:bodyPr/>
        <a:lstStyle/>
        <a:p>
          <a:r>
            <a:rPr lang="zh-CN" altLang="en-US" dirty="0" smtClean="0"/>
            <a:t>改进解</a:t>
          </a:r>
          <a:endParaRPr lang="zh-CN" altLang="en-US" dirty="0"/>
        </a:p>
      </dgm:t>
    </dgm:pt>
    <dgm:pt modelId="{1462889D-35E5-456D-BC45-77F23BF7EA58}" type="parTrans" cxnId="{3C108860-F306-4AD9-9265-BF40FA53EB25}">
      <dgm:prSet/>
      <dgm:spPr/>
      <dgm:t>
        <a:bodyPr/>
        <a:lstStyle/>
        <a:p>
          <a:endParaRPr lang="zh-CN" altLang="en-US"/>
        </a:p>
      </dgm:t>
    </dgm:pt>
    <dgm:pt modelId="{A7A398C9-F76E-4851-BD1C-EA9243232DC9}" type="sibTrans" cxnId="{3C108860-F306-4AD9-9265-BF40FA53EB25}">
      <dgm:prSet/>
      <dgm:spPr/>
      <dgm:t>
        <a:bodyPr/>
        <a:lstStyle/>
        <a:p>
          <a:endParaRPr lang="zh-CN" altLang="en-US"/>
        </a:p>
      </dgm:t>
    </dgm:pt>
    <dgm:pt modelId="{E3B9D15B-ED4F-4BB0-8924-818E3A0BFC47}">
      <dgm:prSet/>
      <dgm:spPr/>
      <dgm:t>
        <a:bodyPr/>
        <a:lstStyle/>
        <a:p>
          <a:r>
            <a:rPr lang="zh-CN" altLang="en-US" smtClean="0"/>
            <a:t>局部最优解</a:t>
          </a:r>
          <a:endParaRPr lang="zh-CN" altLang="en-US" dirty="0"/>
        </a:p>
      </dgm:t>
    </dgm:pt>
    <dgm:pt modelId="{968382B4-D3C6-40A0-AECA-B94960C1225D}" type="parTrans" cxnId="{4E7E62BB-125D-4338-84B4-E248ADC4D00E}">
      <dgm:prSet/>
      <dgm:spPr/>
      <dgm:t>
        <a:bodyPr/>
        <a:lstStyle/>
        <a:p>
          <a:endParaRPr lang="zh-CN" altLang="en-US"/>
        </a:p>
      </dgm:t>
    </dgm:pt>
    <dgm:pt modelId="{4CA48001-255B-49F7-8A8A-113FE66ED503}" type="sibTrans" cxnId="{4E7E62BB-125D-4338-84B4-E248ADC4D00E}">
      <dgm:prSet/>
      <dgm:spPr/>
      <dgm:t>
        <a:bodyPr/>
        <a:lstStyle/>
        <a:p>
          <a:endParaRPr lang="zh-CN" altLang="en-US"/>
        </a:p>
      </dgm:t>
    </dgm:pt>
    <dgm:pt modelId="{8FCD8142-06EC-4023-B7E3-15F75CD6C095}" type="pres">
      <dgm:prSet presAssocID="{AC430BA6-E4F2-434F-B57B-B1796F35FB2E}" presName="Name0" presStyleCnt="0">
        <dgm:presLayoutVars>
          <dgm:dir/>
          <dgm:animLvl val="lvl"/>
          <dgm:resizeHandles val="exact"/>
        </dgm:presLayoutVars>
      </dgm:prSet>
      <dgm:spPr/>
    </dgm:pt>
    <dgm:pt modelId="{F52D1B86-BD13-43E7-8996-FF24FA7CA979}" type="pres">
      <dgm:prSet presAssocID="{D8FD88F7-CB1E-4ABC-99AD-40E18C85A46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AD8B366-484C-4EDD-BA16-EC9C9F39069B}" type="pres">
      <dgm:prSet presAssocID="{A7A398C9-F76E-4851-BD1C-EA9243232DC9}" presName="parTxOnlySpace" presStyleCnt="0"/>
      <dgm:spPr/>
    </dgm:pt>
    <dgm:pt modelId="{0C9975E9-1DC8-43A2-8F66-D32BA288F592}" type="pres">
      <dgm:prSet presAssocID="{E3B9D15B-ED4F-4BB0-8924-818E3A0BFC4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4A69F3-8212-4793-9494-8BE5EEFCF04A}" type="pres">
      <dgm:prSet presAssocID="{4CA48001-255B-49F7-8A8A-113FE66ED503}" presName="parTxOnlySpace" presStyleCnt="0"/>
      <dgm:spPr/>
    </dgm:pt>
    <dgm:pt modelId="{87D9ACAE-4420-4086-A656-C50A0A2641D3}" type="pres">
      <dgm:prSet presAssocID="{A1C4D0DB-67F6-428D-893E-96F20387D92C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4149F2-C12D-4D64-AEB8-8DE14B3A3FD6}" type="pres">
      <dgm:prSet presAssocID="{F356D4D5-CD86-4A76-BA5C-6D145D07B313}" presName="parTxOnlySpace" presStyleCnt="0"/>
      <dgm:spPr/>
    </dgm:pt>
    <dgm:pt modelId="{98BE4AD2-4741-447B-9B43-22050FE822A5}" type="pres">
      <dgm:prSet presAssocID="{79AD5580-7793-4528-BFEA-5AA30FD4313F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C108860-F306-4AD9-9265-BF40FA53EB25}" srcId="{AC430BA6-E4F2-434F-B57B-B1796F35FB2E}" destId="{D8FD88F7-CB1E-4ABC-99AD-40E18C85A466}" srcOrd="0" destOrd="0" parTransId="{1462889D-35E5-456D-BC45-77F23BF7EA58}" sibTransId="{A7A398C9-F76E-4851-BD1C-EA9243232DC9}"/>
    <dgm:cxn modelId="{C53B0FCA-9AD8-4D23-964E-ADE1DC2B238E}" srcId="{AC430BA6-E4F2-434F-B57B-B1796F35FB2E}" destId="{79AD5580-7793-4528-BFEA-5AA30FD4313F}" srcOrd="3" destOrd="0" parTransId="{58C3AD5E-280E-4D29-BD18-E3D38186266F}" sibTransId="{A8B264FF-C2EF-4694-9A58-EB533DC2E5D6}"/>
    <dgm:cxn modelId="{C282D7B7-363C-E04F-A4F0-44F859249128}" type="presOf" srcId="{79AD5580-7793-4528-BFEA-5AA30FD4313F}" destId="{98BE4AD2-4741-447B-9B43-22050FE822A5}" srcOrd="0" destOrd="0" presId="urn:microsoft.com/office/officeart/2005/8/layout/chevron1"/>
    <dgm:cxn modelId="{066A1956-645B-5A4E-9317-D1194037E6DC}" type="presOf" srcId="{A1C4D0DB-67F6-428D-893E-96F20387D92C}" destId="{87D9ACAE-4420-4086-A656-C50A0A2641D3}" srcOrd="0" destOrd="0" presId="urn:microsoft.com/office/officeart/2005/8/layout/chevron1"/>
    <dgm:cxn modelId="{C95DD3E3-94C7-0740-9976-0D470585838F}" type="presOf" srcId="{E3B9D15B-ED4F-4BB0-8924-818E3A0BFC47}" destId="{0C9975E9-1DC8-43A2-8F66-D32BA288F592}" srcOrd="0" destOrd="0" presId="urn:microsoft.com/office/officeart/2005/8/layout/chevron1"/>
    <dgm:cxn modelId="{72B07FC6-CED7-1246-9261-ADFE0368075C}" type="presOf" srcId="{AC430BA6-E4F2-434F-B57B-B1796F35FB2E}" destId="{8FCD8142-06EC-4023-B7E3-15F75CD6C095}" srcOrd="0" destOrd="0" presId="urn:microsoft.com/office/officeart/2005/8/layout/chevron1"/>
    <dgm:cxn modelId="{8EFA6B7D-2F39-47D2-B59A-399A13BF134B}" srcId="{AC430BA6-E4F2-434F-B57B-B1796F35FB2E}" destId="{A1C4D0DB-67F6-428D-893E-96F20387D92C}" srcOrd="2" destOrd="0" parTransId="{A3829862-3D06-4C88-BF06-AABB2D92A2FA}" sibTransId="{F356D4D5-CD86-4A76-BA5C-6D145D07B313}"/>
    <dgm:cxn modelId="{92CE511E-BC27-1143-B536-046B6F8AA733}" type="presOf" srcId="{D8FD88F7-CB1E-4ABC-99AD-40E18C85A466}" destId="{F52D1B86-BD13-43E7-8996-FF24FA7CA979}" srcOrd="0" destOrd="0" presId="urn:microsoft.com/office/officeart/2005/8/layout/chevron1"/>
    <dgm:cxn modelId="{4E7E62BB-125D-4338-84B4-E248ADC4D00E}" srcId="{AC430BA6-E4F2-434F-B57B-B1796F35FB2E}" destId="{E3B9D15B-ED4F-4BB0-8924-818E3A0BFC47}" srcOrd="1" destOrd="0" parTransId="{968382B4-D3C6-40A0-AECA-B94960C1225D}" sibTransId="{4CA48001-255B-49F7-8A8A-113FE66ED503}"/>
    <dgm:cxn modelId="{C598D443-E047-674C-971D-E087A185EE80}" type="presParOf" srcId="{8FCD8142-06EC-4023-B7E3-15F75CD6C095}" destId="{F52D1B86-BD13-43E7-8996-FF24FA7CA979}" srcOrd="0" destOrd="0" presId="urn:microsoft.com/office/officeart/2005/8/layout/chevron1"/>
    <dgm:cxn modelId="{D02E0772-B4C6-1C47-B2B6-CEEFE49F1139}" type="presParOf" srcId="{8FCD8142-06EC-4023-B7E3-15F75CD6C095}" destId="{0AD8B366-484C-4EDD-BA16-EC9C9F39069B}" srcOrd="1" destOrd="0" presId="urn:microsoft.com/office/officeart/2005/8/layout/chevron1"/>
    <dgm:cxn modelId="{6FB337B9-C54E-1B4A-99E2-7CC933275FF9}" type="presParOf" srcId="{8FCD8142-06EC-4023-B7E3-15F75CD6C095}" destId="{0C9975E9-1DC8-43A2-8F66-D32BA288F592}" srcOrd="2" destOrd="0" presId="urn:microsoft.com/office/officeart/2005/8/layout/chevron1"/>
    <dgm:cxn modelId="{2065F386-B91C-1E46-B43B-DF964E76FAB0}" type="presParOf" srcId="{8FCD8142-06EC-4023-B7E3-15F75CD6C095}" destId="{E04A69F3-8212-4793-9494-8BE5EEFCF04A}" srcOrd="3" destOrd="0" presId="urn:microsoft.com/office/officeart/2005/8/layout/chevron1"/>
    <dgm:cxn modelId="{389AAEE0-539F-6D4B-B7E7-5B077B895FC4}" type="presParOf" srcId="{8FCD8142-06EC-4023-B7E3-15F75CD6C095}" destId="{87D9ACAE-4420-4086-A656-C50A0A2641D3}" srcOrd="4" destOrd="0" presId="urn:microsoft.com/office/officeart/2005/8/layout/chevron1"/>
    <dgm:cxn modelId="{33FC51EB-D662-E042-8C9D-61353D7C7CD7}" type="presParOf" srcId="{8FCD8142-06EC-4023-B7E3-15F75CD6C095}" destId="{D44149F2-C12D-4D64-AEB8-8DE14B3A3FD6}" srcOrd="5" destOrd="0" presId="urn:microsoft.com/office/officeart/2005/8/layout/chevron1"/>
    <dgm:cxn modelId="{A2A33D67-64C3-B14B-AC6E-4C1FD8C541AC}" type="presParOf" srcId="{8FCD8142-06EC-4023-B7E3-15F75CD6C095}" destId="{98BE4AD2-4741-447B-9B43-22050FE822A5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2D1B86-BD13-43E7-8996-FF24FA7CA979}">
      <dsp:nvSpPr>
        <dsp:cNvPr id="0" name=""/>
        <dsp:cNvSpPr/>
      </dsp:nvSpPr>
      <dsp:spPr>
        <a:xfrm>
          <a:off x="2827" y="1702792"/>
          <a:ext cx="1646039" cy="658415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改进解</a:t>
          </a:r>
          <a:endParaRPr lang="zh-CN" altLang="en-US" sz="2100" kern="1200" dirty="0"/>
        </a:p>
      </dsp:txBody>
      <dsp:txXfrm>
        <a:off x="332035" y="1702792"/>
        <a:ext cx="987624" cy="658415"/>
      </dsp:txXfrm>
    </dsp:sp>
    <dsp:sp modelId="{0C9975E9-1DC8-43A2-8F66-D32BA288F592}">
      <dsp:nvSpPr>
        <dsp:cNvPr id="0" name=""/>
        <dsp:cNvSpPr/>
      </dsp:nvSpPr>
      <dsp:spPr>
        <a:xfrm>
          <a:off x="1484262" y="1702792"/>
          <a:ext cx="1646039" cy="658415"/>
        </a:xfrm>
        <a:prstGeom prst="chevron">
          <a:avLst/>
        </a:prstGeom>
        <a:solidFill>
          <a:schemeClr val="accent5">
            <a:hueOff val="-2451115"/>
            <a:satOff val="-3409"/>
            <a:lumOff val="-13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smtClean="0"/>
            <a:t>局部最优解</a:t>
          </a:r>
          <a:endParaRPr lang="zh-CN" altLang="en-US" sz="2100" kern="1200" dirty="0"/>
        </a:p>
      </dsp:txBody>
      <dsp:txXfrm>
        <a:off x="1813470" y="1702792"/>
        <a:ext cx="987624" cy="658415"/>
      </dsp:txXfrm>
    </dsp:sp>
    <dsp:sp modelId="{87D9ACAE-4420-4086-A656-C50A0A2641D3}">
      <dsp:nvSpPr>
        <dsp:cNvPr id="0" name=""/>
        <dsp:cNvSpPr/>
      </dsp:nvSpPr>
      <dsp:spPr>
        <a:xfrm>
          <a:off x="2965698" y="1702792"/>
          <a:ext cx="1646039" cy="658415"/>
        </a:xfrm>
        <a:prstGeom prst="chevron">
          <a:avLst/>
        </a:prstGeom>
        <a:solidFill>
          <a:schemeClr val="accent5">
            <a:hueOff val="-4902230"/>
            <a:satOff val="-6819"/>
            <a:lumOff val="-261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全局次优解</a:t>
          </a:r>
          <a:endParaRPr lang="zh-CN" altLang="en-US" sz="2100" kern="1200" dirty="0"/>
        </a:p>
      </dsp:txBody>
      <dsp:txXfrm>
        <a:off x="3294906" y="1702792"/>
        <a:ext cx="987624" cy="658415"/>
      </dsp:txXfrm>
    </dsp:sp>
    <dsp:sp modelId="{98BE4AD2-4741-447B-9B43-22050FE822A5}">
      <dsp:nvSpPr>
        <dsp:cNvPr id="0" name=""/>
        <dsp:cNvSpPr/>
      </dsp:nvSpPr>
      <dsp:spPr>
        <a:xfrm>
          <a:off x="4447133" y="1702792"/>
          <a:ext cx="1646039" cy="658415"/>
        </a:xfrm>
        <a:prstGeom prst="chevron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全局最优解</a:t>
          </a:r>
          <a:endParaRPr lang="zh-CN" altLang="en-US" sz="2100" kern="1200" dirty="0"/>
        </a:p>
      </dsp:txBody>
      <dsp:txXfrm>
        <a:off x="4776341" y="1702792"/>
        <a:ext cx="987624" cy="6584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DF9D29-F540-3345-80C8-3FC299FB52D7}" type="datetimeFigureOut">
              <a:rPr kumimoji="1" lang="zh-CN" altLang="en-US" smtClean="0"/>
              <a:t>16/3/3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94B85-0B13-2B47-A36E-5FE5897C3A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8953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5EE1-953E-43A2-A26C-948589AE7FAA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773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635EE1-953E-43A2-A26C-948589AE7FAA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3868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8849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2338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59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379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21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960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23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4301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9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97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236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793F-E7AD-4694-8488-CE4B67E89B0C}" type="datetimeFigureOut">
              <a:rPr lang="zh-CN" altLang="en-US" smtClean="0"/>
              <a:t>16/3/3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92FD-2D13-4AC3-956B-B46DD7F330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704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mbchina.com/" TargetMode="External"/><Relationship Id="rId4" Type="http://schemas.openxmlformats.org/officeDocument/2006/relationships/hyperlink" Target="http://www.sohu.com/" TargetMode="External"/><Relationship Id="rId5" Type="http://schemas.openxmlformats.org/officeDocument/2006/relationships/hyperlink" Target="http://www.360bu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ogou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bbs.yingjiesheng.com/" TargetMode="External"/><Relationship Id="rId4" Type="http://schemas.openxmlformats.org/officeDocument/2006/relationships/hyperlink" Target="http://sports.sina.com.cn/nba/" TargetMode="External"/><Relationship Id="rId5" Type="http://schemas.openxmlformats.org/officeDocument/2006/relationships/hyperlink" Target="http://sports.qq.com/nba/" TargetMode="External"/><Relationship Id="rId6" Type="http://schemas.openxmlformats.org/officeDocument/2006/relationships/hyperlink" Target="http://sports.sohu.com/nba.shtml" TargetMode="External"/><Relationship Id="rId7" Type="http://schemas.openxmlformats.org/officeDocument/2006/relationships/hyperlink" Target="http://www.hoopchina.com/" TargetMode="External"/><Relationship Id="rId8" Type="http://schemas.openxmlformats.org/officeDocument/2006/relationships/hyperlink" Target="http://china.nba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ingjiesheng.com/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002" y="-28965"/>
            <a:ext cx="12201002" cy="6918496"/>
            <a:chOff x="-9002" y="-28965"/>
            <a:chExt cx="12201002" cy="691849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3"/>
            <a:stretch/>
          </p:blipFill>
          <p:spPr>
            <a:xfrm>
              <a:off x="-9002" y="-28965"/>
              <a:ext cx="12201001" cy="691849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4502" y="-13200"/>
              <a:ext cx="12196502" cy="6885954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372224" y="3654596"/>
            <a:ext cx="84946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搜索引擎的前世今生</a:t>
            </a:r>
          </a:p>
          <a:p>
            <a:pPr algn="r"/>
            <a:r>
              <a:rPr lang="zh-CN" altLang="en-US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彭文林</a:t>
            </a:r>
            <a:endParaRPr lang="zh-CN" altLang="en-US" sz="72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百度综艺简体" panose="02010601030101010101" pitchFamily="2" charset="-122"/>
              <a:ea typeface="百度综艺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398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selector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，负责抓取策略（抓哪些、不抓哪些，哪些先抓、哪些后抓）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341481" y="2313715"/>
            <a:ext cx="8661500" cy="4167347"/>
            <a:chOff x="1175783" y="1583321"/>
            <a:chExt cx="9925453" cy="5313371"/>
          </a:xfrm>
        </p:grpSpPr>
        <p:sp>
          <p:nvSpPr>
            <p:cNvPr id="7" name="流程图: 过程 10"/>
            <p:cNvSpPr/>
            <p:nvPr/>
          </p:nvSpPr>
          <p:spPr>
            <a:xfrm>
              <a:off x="1237821" y="3329658"/>
              <a:ext cx="1656184" cy="936104"/>
            </a:xfrm>
            <a:prstGeom prst="flowChartProcess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Spider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流程图: 过程 12"/>
            <p:cNvSpPr/>
            <p:nvPr/>
          </p:nvSpPr>
          <p:spPr>
            <a:xfrm>
              <a:off x="3937867" y="3329658"/>
              <a:ext cx="1656184" cy="936104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Microsoft YaHei" charset="0"/>
                  <a:ea typeface="Microsoft YaHei" charset="0"/>
                  <a:cs typeface="Microsoft YaHei" charset="0"/>
                </a:rPr>
                <a:t>Pages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9" name="流程图: 过程 13"/>
            <p:cNvSpPr/>
            <p:nvPr/>
          </p:nvSpPr>
          <p:spPr>
            <a:xfrm>
              <a:off x="6637913" y="3329658"/>
              <a:ext cx="1656184" cy="936104"/>
            </a:xfrm>
            <a:prstGeom prst="flowChartProcess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PA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流程图: 过程 14"/>
            <p:cNvSpPr/>
            <p:nvPr/>
          </p:nvSpPr>
          <p:spPr>
            <a:xfrm>
              <a:off x="1237567" y="5149179"/>
              <a:ext cx="1656184" cy="936104"/>
            </a:xfrm>
            <a:prstGeom prst="flowChartProcess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Selector</a:t>
              </a:r>
              <a:endPara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虚尾箭头 13"/>
            <p:cNvSpPr/>
            <p:nvPr/>
          </p:nvSpPr>
          <p:spPr>
            <a:xfrm>
              <a:off x="3037767" y="3617690"/>
              <a:ext cx="792088" cy="43204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虚尾箭头 14"/>
            <p:cNvSpPr/>
            <p:nvPr/>
          </p:nvSpPr>
          <p:spPr>
            <a:xfrm>
              <a:off x="5774071" y="3617690"/>
              <a:ext cx="792088" cy="43204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上下箭头 15"/>
            <p:cNvSpPr/>
            <p:nvPr/>
          </p:nvSpPr>
          <p:spPr>
            <a:xfrm>
              <a:off x="1885639" y="4298938"/>
              <a:ext cx="360040" cy="7920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云形标注 16"/>
            <p:cNvSpPr/>
            <p:nvPr/>
          </p:nvSpPr>
          <p:spPr>
            <a:xfrm>
              <a:off x="6350135" y="5672556"/>
              <a:ext cx="2520280" cy="1224136"/>
            </a:xfrm>
            <a:prstGeom prst="cloudCallout">
              <a:avLst>
                <a:gd name="adj1" fmla="val -72802"/>
                <a:gd name="adj2" fmla="val -60389"/>
              </a:avLst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ln w="12700">
                    <a:solidFill>
                      <a:schemeClr val="tx2">
                        <a:satMod val="155000"/>
                      </a:schemeClr>
                    </a:solidFill>
                    <a:prstDash val="solid"/>
                  </a:ln>
                  <a:solidFill>
                    <a:schemeClr val="bg2">
                      <a:tint val="85000"/>
                      <a:satMod val="155000"/>
                    </a:scheme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指导抓取</a:t>
              </a:r>
            </a:p>
          </p:txBody>
        </p:sp>
        <p:sp>
          <p:nvSpPr>
            <p:cNvPr id="18" name="流程图: 过程 20"/>
            <p:cNvSpPr/>
            <p:nvPr/>
          </p:nvSpPr>
          <p:spPr>
            <a:xfrm>
              <a:off x="3937959" y="5150851"/>
              <a:ext cx="1656184" cy="936104"/>
            </a:xfrm>
            <a:prstGeom prst="flowChartProcess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URL</a:t>
              </a:r>
              <a:r>
                <a:rPr lang="zh-CN" altLang="en-US" sz="2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库</a:t>
              </a:r>
            </a:p>
          </p:txBody>
        </p:sp>
        <p:sp>
          <p:nvSpPr>
            <p:cNvPr id="19" name="虚尾箭头 18"/>
            <p:cNvSpPr/>
            <p:nvPr/>
          </p:nvSpPr>
          <p:spPr>
            <a:xfrm flipH="1">
              <a:off x="2965759" y="5437211"/>
              <a:ext cx="872480" cy="43204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磁盘 1"/>
            <p:cNvSpPr/>
            <p:nvPr/>
          </p:nvSpPr>
          <p:spPr>
            <a:xfrm>
              <a:off x="9383268" y="3329659"/>
              <a:ext cx="1717968" cy="936104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>
                  <a:latin typeface="Microsoft YaHei" charset="0"/>
                  <a:ea typeface="Microsoft YaHei" charset="0"/>
                  <a:cs typeface="Microsoft YaHei" charset="0"/>
                </a:rPr>
                <a:t>Off</a:t>
              </a:r>
              <a:r>
                <a:rPr kumimoji="1" lang="zh-CN" altLang="en-US" sz="2400" dirty="0" smtClean="0">
                  <a:latin typeface="Microsoft YaHei" charset="0"/>
                  <a:ea typeface="Microsoft YaHei" charset="0"/>
                  <a:cs typeface="Microsoft YaHei" charset="0"/>
                </a:rPr>
                <a:t> </a:t>
              </a:r>
              <a:r>
                <a:rPr kumimoji="1" lang="en-US" altLang="zh-CN" sz="2400" dirty="0" smtClean="0">
                  <a:latin typeface="Microsoft YaHei" charset="0"/>
                  <a:ea typeface="Microsoft YaHei" charset="0"/>
                  <a:cs typeface="Microsoft YaHei" charset="0"/>
                </a:rPr>
                <a:t>DB</a:t>
              </a:r>
              <a:endParaRPr kumimoji="1" lang="zh-CN" altLang="en-US" sz="24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0" name="虚尾箭头 19"/>
            <p:cNvSpPr/>
            <p:nvPr/>
          </p:nvSpPr>
          <p:spPr>
            <a:xfrm>
              <a:off x="8474371" y="3617690"/>
              <a:ext cx="792088" cy="432048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磁盘 20"/>
            <p:cNvSpPr/>
            <p:nvPr/>
          </p:nvSpPr>
          <p:spPr>
            <a:xfrm>
              <a:off x="1175783" y="1583321"/>
              <a:ext cx="1717968" cy="936104"/>
            </a:xfrm>
            <a:prstGeom prst="flowChartMagneticDisk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2400" dirty="0" smtClean="0">
                  <a:latin typeface="Microsoft YaHei" charset="0"/>
                  <a:ea typeface="Microsoft YaHei" charset="0"/>
                  <a:cs typeface="Microsoft YaHei" charset="0"/>
                </a:rPr>
                <a:t>DNS</a:t>
              </a:r>
              <a:r>
                <a:rPr kumimoji="1" lang="zh-CN" altLang="en-US" sz="2400" dirty="0" smtClean="0">
                  <a:latin typeface="Microsoft YaHei" charset="0"/>
                  <a:ea typeface="Microsoft YaHei" charset="0"/>
                  <a:cs typeface="Microsoft YaHei" charset="0"/>
                </a:rPr>
                <a:t>缓存</a:t>
              </a:r>
              <a:endParaRPr kumimoji="1" lang="zh-CN" altLang="en-US" sz="2400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23" name="上下箭头 22"/>
            <p:cNvSpPr/>
            <p:nvPr/>
          </p:nvSpPr>
          <p:spPr>
            <a:xfrm>
              <a:off x="1854747" y="2524637"/>
              <a:ext cx="360040" cy="792088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矩形 3"/>
          <p:cNvSpPr/>
          <p:nvPr/>
        </p:nvSpPr>
        <p:spPr>
          <a:xfrm>
            <a:off x="6880953" y="1175657"/>
            <a:ext cx="49927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Selector – </a:t>
            </a:r>
            <a:r>
              <a:rPr lang="zh-CN" altLang="en-US" sz="2400" dirty="0">
                <a:solidFill>
                  <a:schemeClr val="bg1"/>
                </a:solidFill>
              </a:rPr>
              <a:t>挑选待抓取</a:t>
            </a:r>
            <a:r>
              <a:rPr lang="en-US" altLang="zh-CN" sz="2400" dirty="0">
                <a:solidFill>
                  <a:schemeClr val="bg1"/>
                </a:solidFill>
              </a:rPr>
              <a:t>URL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Spider – </a:t>
            </a:r>
            <a:r>
              <a:rPr lang="zh-CN" altLang="en-US" sz="2400" dirty="0">
                <a:solidFill>
                  <a:schemeClr val="bg1"/>
                </a:solidFill>
              </a:rPr>
              <a:t>抓取页面</a:t>
            </a:r>
            <a:r>
              <a:rPr lang="en-US" altLang="zh-CN" sz="2400" dirty="0">
                <a:solidFill>
                  <a:schemeClr val="bg1"/>
                </a:solidFill>
              </a:rPr>
              <a:t>(pages)</a:t>
            </a:r>
            <a:r>
              <a:rPr lang="zh-CN" altLang="en-US" sz="2400" dirty="0">
                <a:solidFill>
                  <a:schemeClr val="bg1"/>
                </a:solidFill>
              </a:rPr>
              <a:t>、提链接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>
                <a:solidFill>
                  <a:schemeClr val="bg1"/>
                </a:solidFill>
              </a:rPr>
              <a:t>Reader – </a:t>
            </a:r>
            <a:r>
              <a:rPr lang="zh-CN" altLang="en-US" sz="2400" dirty="0">
                <a:solidFill>
                  <a:schemeClr val="bg1"/>
                </a:solidFill>
              </a:rPr>
              <a:t>分发</a:t>
            </a:r>
            <a:r>
              <a:rPr lang="en-US" altLang="zh-CN" sz="2400" dirty="0">
                <a:solidFill>
                  <a:schemeClr val="bg1"/>
                </a:solidFill>
              </a:rPr>
              <a:t>pages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PageAnalysis</a:t>
            </a:r>
            <a:r>
              <a:rPr lang="en-US" altLang="zh-CN" sz="2400" dirty="0">
                <a:solidFill>
                  <a:schemeClr val="bg1"/>
                </a:solidFill>
              </a:rPr>
              <a:t> – </a:t>
            </a:r>
            <a:r>
              <a:rPr lang="zh-CN" altLang="en-US" sz="2400" dirty="0">
                <a:solidFill>
                  <a:schemeClr val="bg1"/>
                </a:solidFill>
              </a:rPr>
              <a:t>页面解析</a:t>
            </a:r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err="1">
                <a:solidFill>
                  <a:schemeClr val="bg1"/>
                </a:solidFill>
              </a:rPr>
              <a:t>Offsum</a:t>
            </a:r>
            <a:r>
              <a:rPr lang="en-US" altLang="zh-CN" sz="2400" dirty="0">
                <a:solidFill>
                  <a:schemeClr val="bg1"/>
                </a:solidFill>
              </a:rPr>
              <a:t> – </a:t>
            </a:r>
            <a:r>
              <a:rPr lang="zh-CN" altLang="en-US" sz="2400" dirty="0">
                <a:solidFill>
                  <a:schemeClr val="bg1"/>
                </a:solidFill>
              </a:rPr>
              <a:t>快照</a:t>
            </a:r>
            <a:r>
              <a:rPr lang="en-US" altLang="zh-CN" sz="2400" dirty="0">
                <a:solidFill>
                  <a:schemeClr val="bg1"/>
                </a:solidFill>
              </a:rPr>
              <a:t>+Summary</a:t>
            </a:r>
          </a:p>
          <a:p>
            <a:r>
              <a:rPr lang="en-US" altLang="zh-CN" sz="2400" dirty="0" err="1">
                <a:solidFill>
                  <a:schemeClr val="bg1"/>
                </a:solidFill>
              </a:rPr>
              <a:t>LinkAnalysis</a:t>
            </a:r>
            <a:r>
              <a:rPr lang="en-US" altLang="zh-CN" sz="2400" dirty="0">
                <a:solidFill>
                  <a:schemeClr val="bg1"/>
                </a:solidFill>
              </a:rPr>
              <a:t> – </a:t>
            </a:r>
            <a:r>
              <a:rPr lang="zh-CN" altLang="en-US" sz="2400" dirty="0">
                <a:solidFill>
                  <a:schemeClr val="bg1"/>
                </a:solidFill>
              </a:rPr>
              <a:t>链接关系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8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1988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Selector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核心是算法：线下更新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url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、时效性、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pattern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选取等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Group 3"/>
          <p:cNvGrpSpPr/>
          <p:nvPr/>
        </p:nvGrpSpPr>
        <p:grpSpPr>
          <a:xfrm>
            <a:off x="644240" y="1738864"/>
            <a:ext cx="7945582" cy="4698668"/>
            <a:chOff x="838200" y="1200291"/>
            <a:chExt cx="7543799" cy="5237240"/>
          </a:xfrm>
        </p:grpSpPr>
        <p:sp>
          <p:nvSpPr>
            <p:cNvPr id="25" name="Flowchart: Magnetic Disk 4"/>
            <p:cNvSpPr/>
            <p:nvPr/>
          </p:nvSpPr>
          <p:spPr>
            <a:xfrm>
              <a:off x="838200" y="2186353"/>
              <a:ext cx="1219200" cy="129540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Url</a:t>
              </a:r>
              <a:r>
                <a:rPr lang="en-US" altLang="zh-CN" dirty="0" smtClean="0"/>
                <a:t> Lib</a:t>
              </a:r>
              <a:endParaRPr lang="en-US" dirty="0"/>
            </a:p>
          </p:txBody>
        </p:sp>
        <p:sp>
          <p:nvSpPr>
            <p:cNvPr id="26" name="Flowchart: Magnetic Disk 6"/>
            <p:cNvSpPr/>
            <p:nvPr/>
          </p:nvSpPr>
          <p:spPr>
            <a:xfrm>
              <a:off x="838200" y="4319953"/>
              <a:ext cx="1219200" cy="1312985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New </a:t>
              </a:r>
              <a:r>
                <a:rPr lang="en-US" altLang="zh-CN" dirty="0" err="1" smtClean="0"/>
                <a:t>Url</a:t>
              </a:r>
              <a:endParaRPr lang="en-US" dirty="0"/>
            </a:p>
          </p:txBody>
        </p:sp>
        <p:sp>
          <p:nvSpPr>
            <p:cNvPr id="27" name="Curved Left Arrow 7"/>
            <p:cNvSpPr/>
            <p:nvPr/>
          </p:nvSpPr>
          <p:spPr>
            <a:xfrm>
              <a:off x="2057400" y="4319953"/>
              <a:ext cx="381000" cy="131884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8" name="TextBox 8"/>
            <p:cNvSpPr txBox="1"/>
            <p:nvPr/>
          </p:nvSpPr>
          <p:spPr>
            <a:xfrm>
              <a:off x="2403231" y="4653279"/>
              <a:ext cx="381000" cy="72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遍历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9" name="Right Arrow 9"/>
            <p:cNvSpPr/>
            <p:nvPr/>
          </p:nvSpPr>
          <p:spPr>
            <a:xfrm>
              <a:off x="2784231" y="4853353"/>
              <a:ext cx="33996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urved Left Arrow 10"/>
            <p:cNvSpPr/>
            <p:nvPr/>
          </p:nvSpPr>
          <p:spPr>
            <a:xfrm>
              <a:off x="2057400" y="2186353"/>
              <a:ext cx="381000" cy="1318847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TextBox 11"/>
            <p:cNvSpPr txBox="1"/>
            <p:nvPr/>
          </p:nvSpPr>
          <p:spPr>
            <a:xfrm>
              <a:off x="2403231" y="2519679"/>
              <a:ext cx="381000" cy="720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遍历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Right Arrow 12"/>
            <p:cNvSpPr/>
            <p:nvPr/>
          </p:nvSpPr>
          <p:spPr>
            <a:xfrm>
              <a:off x="2784231" y="2719753"/>
              <a:ext cx="339969" cy="2286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Data 13"/>
            <p:cNvSpPr/>
            <p:nvPr/>
          </p:nvSpPr>
          <p:spPr>
            <a:xfrm>
              <a:off x="3124200" y="2519679"/>
              <a:ext cx="1524000" cy="64633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待更新</a:t>
              </a:r>
              <a:r>
                <a:rPr lang="en-US" altLang="zh-CN" dirty="0" smtClean="0"/>
                <a:t>URL</a:t>
              </a:r>
              <a:endParaRPr lang="en-US" dirty="0"/>
            </a:p>
          </p:txBody>
        </p:sp>
        <p:sp>
          <p:nvSpPr>
            <p:cNvPr id="34" name="Flowchart: Data 14"/>
            <p:cNvSpPr/>
            <p:nvPr/>
          </p:nvSpPr>
          <p:spPr>
            <a:xfrm>
              <a:off x="3094892" y="4644487"/>
              <a:ext cx="1553308" cy="64633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待新抓</a:t>
              </a:r>
              <a:r>
                <a:rPr lang="en-US" altLang="zh-CN" dirty="0" smtClean="0"/>
                <a:t>URL</a:t>
              </a:r>
            </a:p>
          </p:txBody>
        </p:sp>
        <p:sp>
          <p:nvSpPr>
            <p:cNvPr id="37" name="Bent-Up Arrow 15"/>
            <p:cNvSpPr/>
            <p:nvPr/>
          </p:nvSpPr>
          <p:spPr>
            <a:xfrm>
              <a:off x="4648200" y="4396153"/>
              <a:ext cx="762000" cy="685800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Bent-Up Arrow 17"/>
            <p:cNvSpPr/>
            <p:nvPr/>
          </p:nvSpPr>
          <p:spPr>
            <a:xfrm rot="10800000" flipH="1">
              <a:off x="4648200" y="2751991"/>
              <a:ext cx="762000" cy="671147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lowchart: Data 18"/>
            <p:cNvSpPr/>
            <p:nvPr/>
          </p:nvSpPr>
          <p:spPr>
            <a:xfrm>
              <a:off x="4495800" y="3615007"/>
              <a:ext cx="1524000" cy="64633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待</a:t>
              </a:r>
              <a:r>
                <a:rPr lang="zh-CN" altLang="en-US" dirty="0"/>
                <a:t>抓</a:t>
              </a:r>
              <a:r>
                <a:rPr lang="zh-CN" altLang="en-US" dirty="0" smtClean="0"/>
                <a:t>取</a:t>
              </a:r>
              <a:r>
                <a:rPr lang="en-US" altLang="zh-CN" dirty="0" smtClean="0"/>
                <a:t>URL</a:t>
              </a:r>
              <a:endParaRPr lang="en-US" dirty="0"/>
            </a:p>
          </p:txBody>
        </p:sp>
        <p:sp>
          <p:nvSpPr>
            <p:cNvPr id="40" name="Right Arrow 20"/>
            <p:cNvSpPr/>
            <p:nvPr/>
          </p:nvSpPr>
          <p:spPr>
            <a:xfrm>
              <a:off x="6019800" y="3810000"/>
              <a:ext cx="838200" cy="3048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lowchart: Process 21"/>
            <p:cNvSpPr/>
            <p:nvPr/>
          </p:nvSpPr>
          <p:spPr>
            <a:xfrm>
              <a:off x="6934200" y="3615007"/>
              <a:ext cx="1295400" cy="646331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Spider</a:t>
              </a:r>
              <a:endParaRPr lang="en-US" dirty="0"/>
            </a:p>
          </p:txBody>
        </p:sp>
        <p:sp>
          <p:nvSpPr>
            <p:cNvPr id="42" name="Flowchart: Data 22"/>
            <p:cNvSpPr/>
            <p:nvPr/>
          </p:nvSpPr>
          <p:spPr>
            <a:xfrm>
              <a:off x="6857999" y="1200291"/>
              <a:ext cx="1524000" cy="90113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新抓和更新</a:t>
              </a:r>
              <a:r>
                <a:rPr lang="en-US" altLang="zh-CN" dirty="0" smtClean="0"/>
                <a:t/>
              </a:r>
              <a:br>
                <a:rPr lang="en-US" altLang="zh-CN" dirty="0" smtClean="0"/>
              </a:br>
              <a:r>
                <a:rPr lang="zh-CN" altLang="en-US" dirty="0" smtClean="0"/>
                <a:t>结</a:t>
              </a:r>
              <a:r>
                <a:rPr lang="zh-CN" altLang="en-US" dirty="0"/>
                <a:t>果</a:t>
              </a:r>
              <a:endParaRPr lang="en-US" dirty="0"/>
            </a:p>
          </p:txBody>
        </p:sp>
        <p:sp>
          <p:nvSpPr>
            <p:cNvPr id="43" name="Up Arrow 23"/>
            <p:cNvSpPr/>
            <p:nvPr/>
          </p:nvSpPr>
          <p:spPr>
            <a:xfrm>
              <a:off x="7429500" y="2285999"/>
              <a:ext cx="381000" cy="114671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Bent-Up Arrow 24"/>
            <p:cNvSpPr/>
            <p:nvPr/>
          </p:nvSpPr>
          <p:spPr>
            <a:xfrm rot="10800000">
              <a:off x="1295400" y="1581833"/>
              <a:ext cx="5410200" cy="493931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lowchart: Data 25"/>
            <p:cNvSpPr/>
            <p:nvPr/>
          </p:nvSpPr>
          <p:spPr>
            <a:xfrm>
              <a:off x="6819900" y="5791200"/>
              <a:ext cx="1524000" cy="646331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新链接</a:t>
              </a:r>
              <a:endParaRPr lang="en-US" dirty="0"/>
            </a:p>
          </p:txBody>
        </p:sp>
        <p:sp>
          <p:nvSpPr>
            <p:cNvPr id="46" name="Up Arrow 26"/>
            <p:cNvSpPr/>
            <p:nvPr/>
          </p:nvSpPr>
          <p:spPr>
            <a:xfrm rot="10800000">
              <a:off x="7435362" y="4406020"/>
              <a:ext cx="381000" cy="1146711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Left Arrow 27"/>
            <p:cNvSpPr/>
            <p:nvPr/>
          </p:nvSpPr>
          <p:spPr>
            <a:xfrm>
              <a:off x="5562600" y="5952782"/>
              <a:ext cx="1143000" cy="32316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lowchart: Decision 29"/>
            <p:cNvSpPr/>
            <p:nvPr/>
          </p:nvSpPr>
          <p:spPr>
            <a:xfrm>
              <a:off x="3276600" y="5791200"/>
              <a:ext cx="2133600" cy="646331"/>
            </a:xfrm>
            <a:prstGeom prst="flowChartDecis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消重</a:t>
              </a:r>
              <a:endParaRPr lang="en-US" dirty="0"/>
            </a:p>
          </p:txBody>
        </p:sp>
        <p:sp>
          <p:nvSpPr>
            <p:cNvPr id="49" name="Bent-Up Arrow 30"/>
            <p:cNvSpPr/>
            <p:nvPr/>
          </p:nvSpPr>
          <p:spPr>
            <a:xfrm rot="10800000" flipV="1">
              <a:off x="1333499" y="5764823"/>
              <a:ext cx="1828801" cy="420471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8729653" y="1771879"/>
            <a:ext cx="295371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zh-CN" altLang="en-US" sz="2400" dirty="0" smtClean="0">
                <a:solidFill>
                  <a:schemeClr val="bg1"/>
                </a:solidFill>
              </a:rPr>
              <a:t>衡量指标：</a:t>
            </a: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</a:rPr>
              <a:t>覆盖率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时效性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死链率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更新一致率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</a:rPr>
              <a:t>有效性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60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3988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时效性（新闻、最新信息）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）重要的页面有修改，需及时更新；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）新的新闻结果、论坛结果实时抓取；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401781" y="1523752"/>
            <a:ext cx="4215823" cy="5196032"/>
            <a:chOff x="107950" y="1127125"/>
            <a:chExt cx="4495800" cy="5495925"/>
          </a:xfrm>
        </p:grpSpPr>
        <p:sp>
          <p:nvSpPr>
            <p:cNvPr id="50" name="AutoShape 4"/>
            <p:cNvSpPr>
              <a:spLocks noChangeArrowheads="1"/>
            </p:cNvSpPr>
            <p:nvPr/>
          </p:nvSpPr>
          <p:spPr bwMode="auto">
            <a:xfrm rot="5400000">
              <a:off x="-392113" y="1627188"/>
              <a:ext cx="5495925" cy="4495800"/>
            </a:xfrm>
            <a:prstGeom prst="rightArrow">
              <a:avLst>
                <a:gd name="adj1" fmla="val 79306"/>
                <a:gd name="adj2" fmla="val 30278"/>
              </a:avLst>
            </a:prstGeom>
            <a:solidFill>
              <a:srgbClr val="339966">
                <a:alpha val="76862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51" name="AutoShape 5"/>
            <p:cNvSpPr>
              <a:spLocks noChangeArrowheads="1"/>
            </p:cNvSpPr>
            <p:nvPr/>
          </p:nvSpPr>
          <p:spPr bwMode="auto">
            <a:xfrm>
              <a:off x="317500" y="3949700"/>
              <a:ext cx="4038600" cy="990600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4DB8B8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2400" b="1">
                <a:ea typeface="微软雅黑" pitchFamily="34" charset="-122"/>
              </a:endParaRPr>
            </a:p>
          </p:txBody>
        </p:sp>
        <p:sp>
          <p:nvSpPr>
            <p:cNvPr id="52" name="AutoShape 6"/>
            <p:cNvSpPr>
              <a:spLocks noChangeArrowheads="1"/>
            </p:cNvSpPr>
            <p:nvPr/>
          </p:nvSpPr>
          <p:spPr bwMode="auto">
            <a:xfrm>
              <a:off x="323850" y="2636838"/>
              <a:ext cx="4038600" cy="990600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4DB8B8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2400" b="1">
                <a:ea typeface="微软雅黑" pitchFamily="34" charset="-122"/>
              </a:endParaRPr>
            </a:p>
          </p:txBody>
        </p:sp>
        <p:sp>
          <p:nvSpPr>
            <p:cNvPr id="53" name="AutoShape 7"/>
            <p:cNvSpPr>
              <a:spLocks noChangeArrowheads="1"/>
            </p:cNvSpPr>
            <p:nvPr/>
          </p:nvSpPr>
          <p:spPr bwMode="auto">
            <a:xfrm>
              <a:off x="323850" y="1285875"/>
              <a:ext cx="4038600" cy="990600"/>
            </a:xfrm>
            <a:prstGeom prst="roundRect">
              <a:avLst>
                <a:gd name="adj" fmla="val 9106"/>
              </a:avLst>
            </a:prstGeom>
            <a:gradFill rotWithShape="1">
              <a:gsLst>
                <a:gs pos="0">
                  <a:schemeClr val="hlink"/>
                </a:gs>
                <a:gs pos="100000">
                  <a:srgbClr val="4DB8B8"/>
                </a:gs>
              </a:gsLst>
              <a:lin ang="5400000" scaled="1"/>
            </a:gradFill>
            <a:ln w="254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altLang="zh-CN" sz="2400" b="1">
                <a:ea typeface="微软雅黑" pitchFamily="34" charset="-122"/>
              </a:endParaRPr>
            </a:p>
          </p:txBody>
        </p:sp>
        <p:sp>
          <p:nvSpPr>
            <p:cNvPr id="54" name="Text Box 8"/>
            <p:cNvSpPr txBox="1">
              <a:spLocks noChangeArrowheads="1"/>
            </p:cNvSpPr>
            <p:nvPr/>
          </p:nvSpPr>
          <p:spPr bwMode="auto">
            <a:xfrm>
              <a:off x="1316038" y="1495425"/>
              <a:ext cx="2392362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</a:rPr>
                <a:t>列表页发掘</a:t>
              </a:r>
            </a:p>
          </p:txBody>
        </p:sp>
        <p:sp>
          <p:nvSpPr>
            <p:cNvPr id="55" name="Text Box 9"/>
            <p:cNvSpPr txBox="1">
              <a:spLocks noChangeArrowheads="1"/>
            </p:cNvSpPr>
            <p:nvPr/>
          </p:nvSpPr>
          <p:spPr bwMode="auto">
            <a:xfrm>
              <a:off x="900113" y="2565400"/>
              <a:ext cx="3098800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b="1">
                  <a:solidFill>
                    <a:schemeClr val="bg1"/>
                  </a:solidFill>
                </a:rPr>
                <a:t>spider轮询列表页提取新链接</a:t>
              </a:r>
            </a:p>
          </p:txBody>
        </p:sp>
        <p:sp>
          <p:nvSpPr>
            <p:cNvPr id="56" name="Text Box 10"/>
            <p:cNvSpPr txBox="1">
              <a:spLocks noChangeArrowheads="1"/>
            </p:cNvSpPr>
            <p:nvPr/>
          </p:nvSpPr>
          <p:spPr bwMode="auto">
            <a:xfrm>
              <a:off x="900113" y="4146550"/>
              <a:ext cx="3098800" cy="57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3200" b="1" dirty="0">
                  <a:solidFill>
                    <a:schemeClr val="bg1"/>
                  </a:solidFill>
                </a:rPr>
                <a:t>新链接抓取入库</a:t>
              </a:r>
              <a:endParaRPr lang="zh-CN" altLang="en-US" sz="1800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5315775" y="1632275"/>
            <a:ext cx="6096000" cy="50167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估算更新</a:t>
            </a:r>
            <a:r>
              <a:rPr lang="zh-CN" altLang="en-US" b="1" dirty="0" smtClean="0">
                <a:solidFill>
                  <a:schemeClr val="bg1"/>
                </a:solidFill>
              </a:rPr>
              <a:t>周期</a:t>
            </a:r>
            <a:r>
              <a:rPr lang="zh-CN" altLang="en-US" b="1" dirty="0">
                <a:solidFill>
                  <a:schemeClr val="bg1"/>
                </a:solidFill>
              </a:rPr>
              <a:t>：</a:t>
            </a:r>
            <a:r>
              <a:rPr lang="zh-CN" altLang="en-US" dirty="0" smtClean="0">
                <a:solidFill>
                  <a:schemeClr val="bg1"/>
                </a:solidFill>
              </a:rPr>
              <a:t>版面</a:t>
            </a:r>
            <a:r>
              <a:rPr lang="zh-CN" altLang="en-US" dirty="0">
                <a:solidFill>
                  <a:schemeClr val="bg1"/>
                </a:solidFill>
              </a:rPr>
              <a:t>每日帖子</a:t>
            </a:r>
            <a:r>
              <a:rPr lang="zh-CN" altLang="en-US" dirty="0" smtClean="0">
                <a:solidFill>
                  <a:schemeClr val="bg1"/>
                </a:solidFill>
              </a:rPr>
              <a:t>数量、版面</a:t>
            </a:r>
            <a:r>
              <a:rPr lang="zh-CN" altLang="en-US" dirty="0">
                <a:solidFill>
                  <a:schemeClr val="bg1"/>
                </a:solidFill>
              </a:rPr>
              <a:t>热度（每日点击量）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zh-CN" altLang="en-US" sz="2000" b="1" dirty="0" smtClean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</a:rPr>
              <a:t>. 新闻时效性抓取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链接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关系发现热点新闻列表页</a:t>
            </a:r>
            <a:r>
              <a:rPr lang="en-US" altLang="zh-CN" dirty="0">
                <a:solidFill>
                  <a:schemeClr val="bg1"/>
                </a:solidFill>
                <a:sym typeface="Arial" charset="0"/>
              </a:rPr>
              <a:t>+instant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 </a:t>
            </a:r>
            <a:r>
              <a:rPr lang="en-US" altLang="zh-CN" dirty="0">
                <a:solidFill>
                  <a:schemeClr val="bg1"/>
                </a:solidFill>
                <a:sym typeface="Arial" charset="0"/>
              </a:rPr>
              <a:t>selector 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选取</a:t>
            </a: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</a:rPr>
              <a:t>. 新浪微博短链接抓取流程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采用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算号方式构造短链接数据，获取实际对应链接进行抓取</a:t>
            </a:r>
            <a:endParaRPr lang="zh-CN" altLang="en-US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</a:rPr>
              <a:t>. 视频、博客特殊抓取流程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新浪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名博抓取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优酷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、土豆最新发布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抓取</a:t>
            </a:r>
          </a:p>
          <a:p>
            <a:endParaRPr lang="zh-CN" altLang="en-US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</a:rPr>
              <a:t>. 搜索结果页抓取流程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  <a:sym typeface="Arial" charset="0"/>
              </a:rPr>
              <a:t>采用</a:t>
            </a:r>
            <a:r>
              <a:rPr lang="zh-CN" altLang="en-US" dirty="0">
                <a:solidFill>
                  <a:schemeClr val="bg1"/>
                </a:solidFill>
                <a:sym typeface="Arial" charset="0"/>
              </a:rPr>
              <a:t>构造查询词的方法对搜索结果进行抓取，解决没有抓取入口的问题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96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死链发现和处理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6"/>
          <p:cNvSpPr txBox="1">
            <a:spLocks noChangeArrowheads="1"/>
          </p:cNvSpPr>
          <p:nvPr/>
        </p:nvSpPr>
        <p:spPr bwMode="auto">
          <a:xfrm>
            <a:off x="508290" y="1052513"/>
            <a:ext cx="8210550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</a:rPr>
              <a:t>1. 保护</a:t>
            </a:r>
            <a:r>
              <a:rPr lang="zh-CN" altLang="en-US" sz="2800" b="1" dirty="0">
                <a:solidFill>
                  <a:schemeClr val="bg1"/>
                </a:solidFill>
              </a:rPr>
              <a:t>名单死链发现流程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sym typeface="Arial" charset="0"/>
              </a:rPr>
              <a:t>spider</a:t>
            </a:r>
            <a:r>
              <a:rPr lang="zh-CN" altLang="en-US" sz="2400" dirty="0">
                <a:solidFill>
                  <a:schemeClr val="bg1"/>
                </a:solidFill>
                <a:sym typeface="Arial" charset="0"/>
              </a:rPr>
              <a:t>+adsl验证+</a:t>
            </a:r>
            <a:r>
              <a:rPr lang="zh-CN" altLang="en-US" sz="2400" dirty="0">
                <a:solidFill>
                  <a:schemeClr val="bg1"/>
                </a:solidFill>
              </a:rPr>
              <a:t>人工验证，对保护名单中展现高站点分级高的死链进行验证发现</a:t>
            </a:r>
          </a:p>
          <a:p>
            <a:pPr eaLnBrk="1" hangingPunct="1"/>
            <a:endParaRPr lang="zh-CN" altLang="en-US" sz="2400" dirty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</a:rPr>
              <a:t>2. 死站发现流程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sym typeface="Arial" charset="0"/>
              </a:rPr>
              <a:t>对</a:t>
            </a:r>
            <a:r>
              <a:rPr lang="zh-CN" altLang="en-US" sz="2400" dirty="0">
                <a:solidFill>
                  <a:schemeClr val="bg1"/>
                </a:solidFill>
                <a:sym typeface="Arial" charset="0"/>
              </a:rPr>
              <a:t>spider日志进行</a:t>
            </a:r>
            <a:r>
              <a:rPr lang="zh-CN" altLang="en-US" sz="2400" dirty="0">
                <a:solidFill>
                  <a:schemeClr val="bg1"/>
                </a:solidFill>
              </a:rPr>
              <a:t>站点级别的死链统计，对可疑站点抓取展现top进行验证+人工验证降权</a:t>
            </a:r>
          </a:p>
          <a:p>
            <a:pPr eaLnBrk="1" hangingPunct="1"/>
            <a:endParaRPr lang="zh-CN" altLang="en-US" sz="2400" dirty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</a:rPr>
              <a:t>3. 死链/展现封禁流程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sym typeface="Arial" charset="0"/>
              </a:rPr>
              <a:t>selector</a:t>
            </a:r>
            <a:r>
              <a:rPr lang="zh-CN" altLang="en-US" sz="2400" dirty="0">
                <a:solidFill>
                  <a:schemeClr val="bg1"/>
                </a:solidFill>
                <a:sym typeface="Arial" charset="0"/>
              </a:rPr>
              <a:t>统计，</a:t>
            </a:r>
            <a:r>
              <a:rPr lang="zh-CN" altLang="en-US" sz="2400" dirty="0">
                <a:solidFill>
                  <a:schemeClr val="bg1"/>
                </a:solidFill>
              </a:rPr>
              <a:t>对N天有展现的特定类型死链直接封禁</a:t>
            </a:r>
          </a:p>
          <a:p>
            <a:pPr eaLnBrk="1" hangingPunct="1"/>
            <a:endParaRPr lang="zh-CN" altLang="en-US" sz="2400" dirty="0">
              <a:solidFill>
                <a:schemeClr val="bg1"/>
              </a:solidFill>
            </a:endParaRPr>
          </a:p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</a:rPr>
              <a:t>4. 其他流程</a:t>
            </a:r>
          </a:p>
          <a:p>
            <a:pPr marL="342900" indent="-342900" eaLnBrk="1" hangingPunct="1">
              <a:buFont typeface="Arial" charset="0"/>
              <a:buChar char="•"/>
            </a:pPr>
            <a:r>
              <a:rPr lang="zh-CN" altLang="en-US" sz="2400" dirty="0" smtClean="0">
                <a:solidFill>
                  <a:schemeClr val="bg1"/>
                </a:solidFill>
                <a:sym typeface="Arial" charset="0"/>
              </a:rPr>
              <a:t>点</a:t>
            </a:r>
            <a:r>
              <a:rPr lang="zh-CN" altLang="en-US" sz="2400" dirty="0">
                <a:solidFill>
                  <a:schemeClr val="bg1"/>
                </a:solidFill>
                <a:sym typeface="Arial" charset="0"/>
              </a:rPr>
              <a:t>击验</a:t>
            </a:r>
            <a:r>
              <a:rPr lang="zh-CN" altLang="en-US" sz="2400" dirty="0" smtClean="0">
                <a:solidFill>
                  <a:schemeClr val="bg1"/>
                </a:solidFill>
                <a:sym typeface="Arial" charset="0"/>
              </a:rPr>
              <a:t>死链死</a:t>
            </a:r>
            <a:r>
              <a:rPr lang="zh-CN" altLang="en-US" sz="2400" dirty="0" smtClean="0">
                <a:solidFill>
                  <a:schemeClr val="bg1"/>
                </a:solidFill>
              </a:rPr>
              <a:t>首页</a:t>
            </a:r>
            <a:r>
              <a:rPr lang="zh-CN" altLang="en-US" sz="2400" dirty="0">
                <a:solidFill>
                  <a:schemeClr val="bg1"/>
                </a:solidFill>
              </a:rPr>
              <a:t>更新</a:t>
            </a:r>
          </a:p>
        </p:txBody>
      </p:sp>
    </p:spTree>
    <p:extLst>
      <p:ext uri="{BB962C8B-B14F-4D97-AF65-F5344CB8AC3E}">
        <p14:creationId xmlns:p14="http://schemas.microsoft.com/office/powerpoint/2010/main" val="5755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30959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模块（</a:t>
            </a:r>
            <a:r>
              <a:rPr lang="en-US" altLang="zh-CN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干什么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将网页中每一个部分的内容提取出来，转换成结构化数据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1" y="1454726"/>
            <a:ext cx="12188376" cy="5403273"/>
            <a:chOff x="1122759" y="1309836"/>
            <a:chExt cx="6905625" cy="5143500"/>
          </a:xfrm>
        </p:grpSpPr>
        <p:pic>
          <p:nvPicPr>
            <p:cNvPr id="5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22759" y="1309836"/>
              <a:ext cx="6905625" cy="5143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2" name="组合 16"/>
            <p:cNvGrpSpPr/>
            <p:nvPr/>
          </p:nvGrpSpPr>
          <p:grpSpPr>
            <a:xfrm>
              <a:off x="1335212" y="1861186"/>
              <a:ext cx="6552728" cy="1824914"/>
              <a:chOff x="1331640" y="1748102"/>
              <a:chExt cx="6552728" cy="1824914"/>
            </a:xfrm>
          </p:grpSpPr>
          <p:sp>
            <p:nvSpPr>
              <p:cNvPr id="53" name="矩形 52"/>
              <p:cNvSpPr/>
              <p:nvPr/>
            </p:nvSpPr>
            <p:spPr>
              <a:xfrm>
                <a:off x="1331640" y="1748102"/>
                <a:ext cx="6552728" cy="1080120"/>
              </a:xfrm>
              <a:prstGeom prst="rect">
                <a:avLst/>
              </a:prstGeom>
              <a:noFill/>
              <a:ln w="19050" cmpd="sng">
                <a:solidFill>
                  <a:schemeClr val="accent3"/>
                </a:solidFill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圆角矩形标注 53"/>
              <p:cNvSpPr/>
              <p:nvPr/>
            </p:nvSpPr>
            <p:spPr>
              <a:xfrm>
                <a:off x="5868144" y="3068960"/>
                <a:ext cx="2012652" cy="504056"/>
              </a:xfrm>
              <a:prstGeom prst="wedgeRoundRectCallout">
                <a:avLst>
                  <a:gd name="adj1" fmla="val -33767"/>
                  <a:gd name="adj2" fmla="val -98902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主体视频专题列表页的主体内容</a:t>
                </a:r>
                <a:endParaRPr lang="en-US" dirty="0"/>
              </a:p>
            </p:txBody>
          </p:sp>
        </p:grpSp>
        <p:grpSp>
          <p:nvGrpSpPr>
            <p:cNvPr id="55" name="组合 22"/>
            <p:cNvGrpSpPr/>
            <p:nvPr/>
          </p:nvGrpSpPr>
          <p:grpSpPr>
            <a:xfrm>
              <a:off x="1563593" y="4897879"/>
              <a:ext cx="6036315" cy="913524"/>
              <a:chOff x="1560021" y="4784795"/>
              <a:chExt cx="6036315" cy="913524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1560021" y="4784795"/>
                <a:ext cx="5904656" cy="216024"/>
              </a:xfrm>
              <a:prstGeom prst="rect">
                <a:avLst/>
              </a:prstGeom>
              <a:noFill/>
              <a:ln w="19050" cmpd="sng">
                <a:solidFill>
                  <a:schemeClr val="accent3"/>
                </a:solidFill>
                <a:beve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圆角矩形标注 56"/>
              <p:cNvSpPr/>
              <p:nvPr/>
            </p:nvSpPr>
            <p:spPr>
              <a:xfrm>
                <a:off x="5580112" y="5194263"/>
                <a:ext cx="2016224" cy="504056"/>
              </a:xfrm>
              <a:prstGeom prst="wedgeRoundRectCallout">
                <a:avLst>
                  <a:gd name="adj1" fmla="val -33052"/>
                  <a:gd name="adj2" fmla="val -86645"/>
                  <a:gd name="adj3" fmla="val 166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/>
                  <a:t>搜视频标题可以直达视频详情页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740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3025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流程（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23556" y="1704109"/>
            <a:ext cx="11082686" cy="4823822"/>
            <a:chOff x="287524" y="764704"/>
            <a:chExt cx="8568952" cy="5508826"/>
          </a:xfrm>
        </p:grpSpPr>
        <p:sp>
          <p:nvSpPr>
            <p:cNvPr id="15" name="圆角矩形标注 14"/>
            <p:cNvSpPr/>
            <p:nvPr/>
          </p:nvSpPr>
          <p:spPr>
            <a:xfrm>
              <a:off x="3707904" y="764704"/>
              <a:ext cx="1224136" cy="504056"/>
            </a:xfrm>
            <a:prstGeom prst="wedgeRoundRectCallout">
              <a:avLst>
                <a:gd name="adj1" fmla="val -20833"/>
                <a:gd name="adj2" fmla="val 9510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页面信息</a:t>
              </a:r>
              <a:r>
                <a:rPr lang="en-US" altLang="zh-CN" dirty="0" smtClean="0"/>
                <a:t>/</a:t>
              </a:r>
              <a:r>
                <a:rPr lang="zh-CN" altLang="en-US" dirty="0" smtClean="0"/>
                <a:t>标记位</a:t>
              </a:r>
              <a:endParaRPr lang="en-US" dirty="0"/>
            </a:p>
          </p:txBody>
        </p:sp>
        <p:sp>
          <p:nvSpPr>
            <p:cNvPr id="16" name="圆角矩形标注 15"/>
            <p:cNvSpPr/>
            <p:nvPr/>
          </p:nvSpPr>
          <p:spPr>
            <a:xfrm>
              <a:off x="5220072" y="764704"/>
              <a:ext cx="1656184" cy="504056"/>
            </a:xfrm>
            <a:prstGeom prst="wedgeRoundRectCallout">
              <a:avLst>
                <a:gd name="adj1" fmla="val -20833"/>
                <a:gd name="adj2" fmla="val 95104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页面格式辨识</a:t>
              </a:r>
              <a:endParaRPr lang="en-US" dirty="0"/>
            </a:p>
          </p:txBody>
        </p:sp>
        <p:sp>
          <p:nvSpPr>
            <p:cNvPr id="17" name="圆角矩形标注 16"/>
            <p:cNvSpPr/>
            <p:nvPr/>
          </p:nvSpPr>
          <p:spPr>
            <a:xfrm>
              <a:off x="6228184" y="3068960"/>
              <a:ext cx="1368152" cy="504056"/>
            </a:xfrm>
            <a:prstGeom prst="wedgeRoundRectCallout">
              <a:avLst>
                <a:gd name="adj1" fmla="val -65248"/>
                <a:gd name="adj2" fmla="val 33817"/>
                <a:gd name="adj3" fmla="val 16667"/>
              </a:avLst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HTML</a:t>
              </a:r>
              <a:r>
                <a:rPr lang="zh-CN" altLang="en-US" dirty="0" smtClean="0"/>
                <a:t>提取</a:t>
              </a:r>
              <a:endParaRPr lang="en-US" dirty="0"/>
            </a:p>
          </p:txBody>
        </p:sp>
        <p:graphicFrame>
          <p:nvGraphicFramePr>
            <p:cNvPr id="14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60730550"/>
                </p:ext>
              </p:extLst>
            </p:nvPr>
          </p:nvGraphicFramePr>
          <p:xfrm>
            <a:off x="287524" y="1485454"/>
            <a:ext cx="8568952" cy="47880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35" name="Visio" r:id="rId3" imgW="5870070" imgH="3274803" progId="Visio.Drawing.11">
                    <p:embed/>
                  </p:oleObj>
                </mc:Choice>
                <mc:Fallback>
                  <p:oleObj name="Visio" r:id="rId3" imgW="5870070" imgH="3274803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7524" y="1485454"/>
                          <a:ext cx="8568952" cy="4788076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本框 9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除了静态网页的解析，还包括动态页面、图片、视频的分析（新的难点）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2461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8535" y="834439"/>
            <a:ext cx="11280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考虑性能：按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pagerank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考虑时效：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norm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instant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（实时内存）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存储算法是核心，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sogouDB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 1"/>
          <p:cNvGrpSpPr/>
          <p:nvPr/>
        </p:nvGrpSpPr>
        <p:grpSpPr>
          <a:xfrm>
            <a:off x="219259" y="2230582"/>
            <a:ext cx="7232073" cy="3796144"/>
            <a:chOff x="1071538" y="2143116"/>
            <a:chExt cx="8001056" cy="3357586"/>
          </a:xfrm>
        </p:grpSpPr>
        <p:sp>
          <p:nvSpPr>
            <p:cNvPr id="11" name="圆角矩形 10"/>
            <p:cNvSpPr/>
            <p:nvPr/>
          </p:nvSpPr>
          <p:spPr>
            <a:xfrm>
              <a:off x="2357422" y="3429000"/>
              <a:ext cx="1071570" cy="642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docdispatch</a:t>
              </a:r>
              <a:endParaRPr lang="zh-CN" altLang="en-US" dirty="0"/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3857620" y="3429000"/>
              <a:ext cx="1071570" cy="642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producer</a:t>
              </a:r>
              <a:endParaRPr lang="zh-CN" altLang="en-US" dirty="0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429388" y="3429000"/>
              <a:ext cx="1071570" cy="6429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collector</a:t>
              </a:r>
              <a:endParaRPr lang="zh-CN" altLang="en-US" dirty="0"/>
            </a:p>
          </p:txBody>
        </p:sp>
        <p:sp>
          <p:nvSpPr>
            <p:cNvPr id="20" name="流程图: 磁盘 7"/>
            <p:cNvSpPr/>
            <p:nvPr/>
          </p:nvSpPr>
          <p:spPr>
            <a:xfrm>
              <a:off x="1071538" y="3214686"/>
              <a:ext cx="1000132" cy="1071570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Offline</a:t>
              </a:r>
            </a:p>
            <a:p>
              <a:pPr algn="ctr"/>
              <a:r>
                <a:rPr lang="en-US" altLang="zh-CN" dirty="0" smtClean="0"/>
                <a:t>DB</a:t>
              </a:r>
              <a:endParaRPr lang="zh-CN" altLang="en-US" dirty="0"/>
            </a:p>
          </p:txBody>
        </p:sp>
        <p:sp>
          <p:nvSpPr>
            <p:cNvPr id="21" name="流程图: 磁盘 8"/>
            <p:cNvSpPr/>
            <p:nvPr/>
          </p:nvSpPr>
          <p:spPr>
            <a:xfrm>
              <a:off x="3857620" y="2143116"/>
              <a:ext cx="1000132" cy="92869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/>
                <a:t>summary</a:t>
              </a:r>
              <a:endParaRPr lang="en-US" altLang="zh-CN" sz="1400" dirty="0" smtClean="0"/>
            </a:p>
            <a:p>
              <a:pPr algn="ctr"/>
              <a:r>
                <a:rPr lang="en-US" altLang="zh-CN" sz="1400" dirty="0"/>
                <a:t>DB</a:t>
              </a:r>
              <a:endParaRPr lang="zh-CN" altLang="en-US" sz="1400" dirty="0"/>
            </a:p>
          </p:txBody>
        </p:sp>
        <p:cxnSp>
          <p:nvCxnSpPr>
            <p:cNvPr id="22" name="直接箭头连接符 10"/>
            <p:cNvCxnSpPr>
              <a:stCxn id="23" idx="4"/>
              <a:endCxn id="19" idx="1"/>
            </p:cNvCxnSpPr>
            <p:nvPr/>
          </p:nvCxnSpPr>
          <p:spPr>
            <a:xfrm>
              <a:off x="2071670" y="3750471"/>
              <a:ext cx="285752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流程图: 磁盘 11"/>
            <p:cNvSpPr/>
            <p:nvPr/>
          </p:nvSpPr>
          <p:spPr>
            <a:xfrm>
              <a:off x="3857620" y="4572008"/>
              <a:ext cx="1000132" cy="928694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 smtClean="0"/>
                <a:t>snapshot</a:t>
              </a:r>
            </a:p>
            <a:p>
              <a:pPr algn="ctr"/>
              <a:r>
                <a:rPr lang="en-US" altLang="zh-CN" sz="1400" dirty="0"/>
                <a:t>DB</a:t>
              </a:r>
              <a:endParaRPr lang="zh-CN" altLang="en-US" sz="1400" dirty="0"/>
            </a:p>
          </p:txBody>
        </p:sp>
        <p:cxnSp>
          <p:nvCxnSpPr>
            <p:cNvPr id="24" name="肘形连接符 23"/>
            <p:cNvCxnSpPr>
              <a:stCxn id="19" idx="3"/>
              <a:endCxn id="20" idx="1"/>
            </p:cNvCxnSpPr>
            <p:nvPr/>
          </p:nvCxnSpPr>
          <p:spPr>
            <a:xfrm>
              <a:off x="3428992" y="3750471"/>
              <a:ext cx="428628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19" idx="3"/>
              <a:endCxn id="24" idx="2"/>
            </p:cNvCxnSpPr>
            <p:nvPr/>
          </p:nvCxnSpPr>
          <p:spPr>
            <a:xfrm flipV="1">
              <a:off x="3428992" y="2607463"/>
              <a:ext cx="428628" cy="114300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/>
            <p:cNvCxnSpPr>
              <a:stCxn id="19" idx="3"/>
              <a:endCxn id="27" idx="2"/>
            </p:cNvCxnSpPr>
            <p:nvPr/>
          </p:nvCxnSpPr>
          <p:spPr>
            <a:xfrm>
              <a:off x="3428992" y="3750471"/>
              <a:ext cx="428628" cy="128588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卡片 20"/>
            <p:cNvSpPr/>
            <p:nvPr/>
          </p:nvSpPr>
          <p:spPr>
            <a:xfrm>
              <a:off x="5357818" y="3357562"/>
              <a:ext cx="642942" cy="357190"/>
            </a:xfrm>
            <a:prstGeom prst="flowChartPunchedCard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流程图: 卡片 21"/>
            <p:cNvSpPr/>
            <p:nvPr/>
          </p:nvSpPr>
          <p:spPr>
            <a:xfrm>
              <a:off x="5357818" y="3500438"/>
              <a:ext cx="642942" cy="357190"/>
            </a:xfrm>
            <a:prstGeom prst="flowChartPunchedCard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流程图: 卡片 22"/>
            <p:cNvSpPr/>
            <p:nvPr/>
          </p:nvSpPr>
          <p:spPr>
            <a:xfrm>
              <a:off x="5357818" y="3643314"/>
              <a:ext cx="642942" cy="357190"/>
            </a:xfrm>
            <a:prstGeom prst="flowChartPunchedCard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流程图: 卡片 23"/>
            <p:cNvSpPr/>
            <p:nvPr/>
          </p:nvSpPr>
          <p:spPr>
            <a:xfrm>
              <a:off x="5357818" y="3786190"/>
              <a:ext cx="642942" cy="357190"/>
            </a:xfrm>
            <a:prstGeom prst="flowChartPunchedCard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5266473" y="4286256"/>
              <a:ext cx="87716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临时倒</a:t>
              </a:r>
              <a:endParaRPr lang="en-US" altLang="zh-CN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</a:rPr>
                <a:t>排文件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2" name="右箭头 31"/>
            <p:cNvSpPr/>
            <p:nvPr/>
          </p:nvSpPr>
          <p:spPr>
            <a:xfrm>
              <a:off x="4929190" y="3643314"/>
              <a:ext cx="42862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32"/>
            <p:cNvSpPr/>
            <p:nvPr/>
          </p:nvSpPr>
          <p:spPr>
            <a:xfrm>
              <a:off x="6000760" y="3643314"/>
              <a:ext cx="428628" cy="21431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肘形连接符 33"/>
            <p:cNvCxnSpPr>
              <a:stCxn id="21" idx="3"/>
            </p:cNvCxnSpPr>
            <p:nvPr/>
          </p:nvCxnSpPr>
          <p:spPr>
            <a:xfrm flipV="1">
              <a:off x="7500958" y="3036091"/>
              <a:ext cx="428628" cy="71438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肘形连接符 35"/>
            <p:cNvCxnSpPr>
              <a:stCxn id="21" idx="3"/>
            </p:cNvCxnSpPr>
            <p:nvPr/>
          </p:nvCxnSpPr>
          <p:spPr>
            <a:xfrm>
              <a:off x="7500958" y="3750471"/>
              <a:ext cx="428628" cy="71438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流程图: 过程 35"/>
            <p:cNvSpPr/>
            <p:nvPr/>
          </p:nvSpPr>
          <p:spPr>
            <a:xfrm>
              <a:off x="7929586" y="2786058"/>
              <a:ext cx="1143008" cy="500066"/>
            </a:xfrm>
            <a:prstGeom prst="flowChartProcess">
              <a:avLst/>
            </a:prstGeom>
            <a:solidFill>
              <a:srgbClr val="FF0000">
                <a:alpha val="5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/>
                <a:t>docinfo</a:t>
              </a:r>
              <a:endParaRPr lang="zh-CN" altLang="en-US" dirty="0"/>
            </a:p>
          </p:txBody>
        </p:sp>
        <p:sp>
          <p:nvSpPr>
            <p:cNvPr id="38" name="流程图: 过程 36"/>
            <p:cNvSpPr/>
            <p:nvPr/>
          </p:nvSpPr>
          <p:spPr>
            <a:xfrm>
              <a:off x="7929586" y="3500438"/>
              <a:ext cx="1143008" cy="500066"/>
            </a:xfrm>
            <a:prstGeom prst="flowChartProcess">
              <a:avLst/>
            </a:prstGeom>
            <a:solidFill>
              <a:srgbClr val="FF0000">
                <a:alpha val="5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invert</a:t>
              </a:r>
              <a:endParaRPr lang="zh-CN" altLang="en-US" dirty="0"/>
            </a:p>
          </p:txBody>
        </p:sp>
        <p:sp>
          <p:nvSpPr>
            <p:cNvPr id="39" name="流程图: 过程 37"/>
            <p:cNvSpPr/>
            <p:nvPr/>
          </p:nvSpPr>
          <p:spPr>
            <a:xfrm>
              <a:off x="7929586" y="4214818"/>
              <a:ext cx="1143008" cy="500066"/>
            </a:xfrm>
            <a:prstGeom prst="flowChartProcess">
              <a:avLst/>
            </a:prstGeom>
            <a:solidFill>
              <a:srgbClr val="FF0000">
                <a:alpha val="57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forward</a:t>
              </a:r>
              <a:endParaRPr lang="zh-CN" altLang="en-US" dirty="0"/>
            </a:p>
          </p:txBody>
        </p:sp>
        <p:cxnSp>
          <p:nvCxnSpPr>
            <p:cNvPr id="40" name="肘形连接符 39"/>
            <p:cNvCxnSpPr>
              <a:stCxn id="21" idx="3"/>
            </p:cNvCxnSpPr>
            <p:nvPr/>
          </p:nvCxnSpPr>
          <p:spPr>
            <a:xfrm>
              <a:off x="7500958" y="3750471"/>
              <a:ext cx="428628" cy="1588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矩形 3"/>
          <p:cNvSpPr/>
          <p:nvPr/>
        </p:nvSpPr>
        <p:spPr>
          <a:xfrm>
            <a:off x="7671987" y="1820418"/>
            <a:ext cx="420169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bg1"/>
                </a:solidFill>
              </a:rPr>
              <a:t>FillPR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选取列表过滤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b="1" dirty="0" err="1">
                <a:solidFill>
                  <a:schemeClr val="bg1"/>
                </a:solidFill>
              </a:rPr>
              <a:t>Docdispatch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黑名单过滤，</a:t>
            </a:r>
            <a:r>
              <a:rPr lang="en-US" altLang="zh-CN" dirty="0">
                <a:solidFill>
                  <a:schemeClr val="bg1"/>
                </a:solidFill>
              </a:rPr>
              <a:t> anchor</a:t>
            </a:r>
            <a:r>
              <a:rPr lang="zh-CN" altLang="en-US" dirty="0">
                <a:solidFill>
                  <a:schemeClr val="bg1"/>
                </a:solidFill>
              </a:rPr>
              <a:t>填充，信息提取，发送</a:t>
            </a:r>
            <a:r>
              <a:rPr lang="en-US" altLang="zh-CN" dirty="0">
                <a:solidFill>
                  <a:schemeClr val="bg1"/>
                </a:solidFill>
              </a:rPr>
              <a:t>summary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snapshot</a:t>
            </a:r>
          </a:p>
          <a:p>
            <a:r>
              <a:rPr lang="en-US" altLang="zh-CN" b="1" dirty="0">
                <a:solidFill>
                  <a:schemeClr val="bg1"/>
                </a:solidFill>
              </a:rPr>
              <a:t>Producer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页面分词，提取</a:t>
            </a:r>
            <a:r>
              <a:rPr lang="en-US" altLang="zh-CN" dirty="0" err="1">
                <a:solidFill>
                  <a:schemeClr val="bg1"/>
                </a:solidFill>
              </a:rPr>
              <a:t>docinfo</a:t>
            </a:r>
            <a:r>
              <a:rPr lang="zh-CN" altLang="en-US" dirty="0">
                <a:solidFill>
                  <a:schemeClr val="bg1"/>
                </a:solidFill>
              </a:rPr>
              <a:t>信息，正排转成倒排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Collector</a:t>
            </a: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对</a:t>
            </a:r>
            <a:r>
              <a:rPr lang="en-US" altLang="zh-CN" dirty="0">
                <a:solidFill>
                  <a:schemeClr val="bg1"/>
                </a:solidFill>
              </a:rPr>
              <a:t>producer</a:t>
            </a:r>
            <a:r>
              <a:rPr lang="zh-CN" altLang="en-US" dirty="0">
                <a:solidFill>
                  <a:schemeClr val="bg1"/>
                </a:solidFill>
              </a:rPr>
              <a:t>生成的若干倒排文件进行归并，生成</a:t>
            </a:r>
            <a:r>
              <a:rPr lang="en-US" altLang="zh-CN" dirty="0" err="1">
                <a:solidFill>
                  <a:schemeClr val="bg1"/>
                </a:solidFill>
              </a:rPr>
              <a:t>docinfo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invert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forward</a:t>
            </a:r>
            <a:r>
              <a:rPr lang="zh-CN" altLang="en-US" dirty="0">
                <a:solidFill>
                  <a:schemeClr val="bg1"/>
                </a:solidFill>
              </a:rPr>
              <a:t>等数据文件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b="1" dirty="0">
                <a:solidFill>
                  <a:schemeClr val="bg1"/>
                </a:solidFill>
              </a:rPr>
              <a:t>Instant</a:t>
            </a:r>
          </a:p>
          <a:p>
            <a:pPr lvl="1"/>
            <a:r>
              <a:rPr lang="en-US" altLang="zh-CN" dirty="0" err="1">
                <a:solidFill>
                  <a:schemeClr val="bg1"/>
                </a:solidFill>
              </a:rPr>
              <a:t>Producer+collector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411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/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5240" y="3874770"/>
            <a:ext cx="12230100" cy="2080260"/>
          </a:xfrm>
          <a:prstGeom prst="rect">
            <a:avLst/>
          </a:prstGeom>
          <a:solidFill>
            <a:srgbClr val="00B4D9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69110" y="4523870"/>
            <a:ext cx="2246416" cy="954107"/>
            <a:chOff x="7143077" y="4271032"/>
            <a:chExt cx="2246416" cy="954107"/>
          </a:xfrm>
        </p:grpSpPr>
        <p:sp>
          <p:nvSpPr>
            <p:cNvPr id="22" name="文本框 21"/>
            <p:cNvSpPr txBox="1"/>
            <p:nvPr/>
          </p:nvSpPr>
          <p:spPr>
            <a:xfrm>
              <a:off x="7143077" y="4271032"/>
              <a:ext cx="145386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Query</a:t>
              </a:r>
              <a:endParaRPr lang="zh-CN" altLang="en-US" sz="3200" b="1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2983" y="4886585"/>
              <a:ext cx="22365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检索的含义和架构算法</a:t>
              </a:r>
              <a:endParaRPr lang="zh-CN" altLang="en-US" sz="16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47919" y="4688828"/>
            <a:ext cx="1107844" cy="400110"/>
            <a:chOff x="647919" y="4688828"/>
            <a:chExt cx="1107844" cy="400110"/>
          </a:xfrm>
        </p:grpSpPr>
        <p:sp>
          <p:nvSpPr>
            <p:cNvPr id="25" name="文本框 24"/>
            <p:cNvSpPr txBox="1"/>
            <p:nvPr/>
          </p:nvSpPr>
          <p:spPr>
            <a:xfrm>
              <a:off x="1058136" y="468882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检索</a:t>
              </a:r>
              <a:endParaRPr lang="zh-CN" altLang="en-US" sz="20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647919" y="4711151"/>
              <a:ext cx="328492" cy="311472"/>
            </a:xfrm>
            <a:custGeom>
              <a:avLst/>
              <a:gdLst>
                <a:gd name="T0" fmla="*/ 149 w 193"/>
                <a:gd name="T1" fmla="*/ 172 h 183"/>
                <a:gd name="T2" fmla="*/ 85 w 193"/>
                <a:gd name="T3" fmla="*/ 183 h 183"/>
                <a:gd name="T4" fmla="*/ 10 w 193"/>
                <a:gd name="T5" fmla="*/ 47 h 183"/>
                <a:gd name="T6" fmla="*/ 30 w 193"/>
                <a:gd name="T7" fmla="*/ 49 h 183"/>
                <a:gd name="T8" fmla="*/ 28 w 193"/>
                <a:gd name="T9" fmla="*/ 88 h 183"/>
                <a:gd name="T10" fmla="*/ 35 w 193"/>
                <a:gd name="T11" fmla="*/ 96 h 183"/>
                <a:gd name="T12" fmla="*/ 36 w 193"/>
                <a:gd name="T13" fmla="*/ 96 h 183"/>
                <a:gd name="T14" fmla="*/ 43 w 193"/>
                <a:gd name="T15" fmla="*/ 88 h 183"/>
                <a:gd name="T16" fmla="*/ 41 w 193"/>
                <a:gd name="T17" fmla="*/ 49 h 183"/>
                <a:gd name="T18" fmla="*/ 60 w 193"/>
                <a:gd name="T19" fmla="*/ 47 h 183"/>
                <a:gd name="T20" fmla="*/ 100 w 193"/>
                <a:gd name="T21" fmla="*/ 66 h 183"/>
                <a:gd name="T22" fmla="*/ 58 w 193"/>
                <a:gd name="T23" fmla="*/ 111 h 183"/>
                <a:gd name="T24" fmla="*/ 43 w 193"/>
                <a:gd name="T25" fmla="*/ 183 h 183"/>
                <a:gd name="T26" fmla="*/ 31 w 193"/>
                <a:gd name="T27" fmla="*/ 122 h 183"/>
                <a:gd name="T28" fmla="*/ 9 w 193"/>
                <a:gd name="T29" fmla="*/ 183 h 183"/>
                <a:gd name="T30" fmla="*/ 0 w 193"/>
                <a:gd name="T31" fmla="*/ 101 h 183"/>
                <a:gd name="T32" fmla="*/ 161 w 193"/>
                <a:gd name="T33" fmla="*/ 42 h 183"/>
                <a:gd name="T34" fmla="*/ 149 w 193"/>
                <a:gd name="T35" fmla="*/ 77 h 183"/>
                <a:gd name="T36" fmla="*/ 143 w 193"/>
                <a:gd name="T37" fmla="*/ 77 h 183"/>
                <a:gd name="T38" fmla="*/ 122 w 193"/>
                <a:gd name="T39" fmla="*/ 99 h 183"/>
                <a:gd name="T40" fmla="*/ 118 w 193"/>
                <a:gd name="T41" fmla="*/ 101 h 183"/>
                <a:gd name="T42" fmla="*/ 84 w 193"/>
                <a:gd name="T43" fmla="*/ 97 h 183"/>
                <a:gd name="T44" fmla="*/ 100 w 193"/>
                <a:gd name="T45" fmla="*/ 84 h 183"/>
                <a:gd name="T46" fmla="*/ 104 w 193"/>
                <a:gd name="T47" fmla="*/ 84 h 183"/>
                <a:gd name="T48" fmla="*/ 129 w 193"/>
                <a:gd name="T49" fmla="*/ 60 h 183"/>
                <a:gd name="T50" fmla="*/ 135 w 193"/>
                <a:gd name="T51" fmla="*/ 59 h 183"/>
                <a:gd name="T52" fmla="*/ 161 w 193"/>
                <a:gd name="T53" fmla="*/ 42 h 183"/>
                <a:gd name="T54" fmla="*/ 193 w 193"/>
                <a:gd name="T55" fmla="*/ 6 h 183"/>
                <a:gd name="T56" fmla="*/ 125 w 193"/>
                <a:gd name="T57" fmla="*/ 136 h 183"/>
                <a:gd name="T58" fmla="*/ 107 w 193"/>
                <a:gd name="T59" fmla="*/ 168 h 183"/>
                <a:gd name="T60" fmla="*/ 72 w 193"/>
                <a:gd name="T61" fmla="*/ 136 h 183"/>
                <a:gd name="T62" fmla="*/ 180 w 193"/>
                <a:gd name="T63" fmla="*/ 123 h 183"/>
                <a:gd name="T64" fmla="*/ 67 w 193"/>
                <a:gd name="T65" fmla="*/ 19 h 183"/>
                <a:gd name="T66" fmla="*/ 36 w 193"/>
                <a:gd name="T67" fmla="*/ 0 h 183"/>
                <a:gd name="T68" fmla="*/ 53 w 193"/>
                <a:gd name="T69" fmla="*/ 11 h 183"/>
                <a:gd name="T70" fmla="*/ 53 w 193"/>
                <a:gd name="T71" fmla="*/ 32 h 183"/>
                <a:gd name="T72" fmla="*/ 36 w 193"/>
                <a:gd name="T73" fmla="*/ 41 h 183"/>
                <a:gd name="T74" fmla="*/ 17 w 193"/>
                <a:gd name="T75" fmla="*/ 32 h 183"/>
                <a:gd name="T76" fmla="*/ 17 w 193"/>
                <a:gd name="T77" fmla="*/ 11 h 183"/>
                <a:gd name="T78" fmla="*/ 36 w 193"/>
                <a:gd name="T7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183">
                  <a:moveTo>
                    <a:pt x="85" y="172"/>
                  </a:moveTo>
                  <a:lnTo>
                    <a:pt x="149" y="172"/>
                  </a:lnTo>
                  <a:lnTo>
                    <a:pt x="149" y="183"/>
                  </a:lnTo>
                  <a:lnTo>
                    <a:pt x="85" y="183"/>
                  </a:lnTo>
                  <a:lnTo>
                    <a:pt x="85" y="172"/>
                  </a:lnTo>
                  <a:close/>
                  <a:moveTo>
                    <a:pt x="10" y="47"/>
                  </a:moveTo>
                  <a:lnTo>
                    <a:pt x="32" y="47"/>
                  </a:lnTo>
                  <a:lnTo>
                    <a:pt x="30" y="49"/>
                  </a:lnTo>
                  <a:lnTo>
                    <a:pt x="32" y="54"/>
                  </a:lnTo>
                  <a:lnTo>
                    <a:pt x="28" y="88"/>
                  </a:lnTo>
                  <a:lnTo>
                    <a:pt x="35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6" y="96"/>
                  </a:lnTo>
                  <a:lnTo>
                    <a:pt x="36" y="95"/>
                  </a:lnTo>
                  <a:lnTo>
                    <a:pt x="43" y="88"/>
                  </a:lnTo>
                  <a:lnTo>
                    <a:pt x="38" y="54"/>
                  </a:lnTo>
                  <a:lnTo>
                    <a:pt x="41" y="49"/>
                  </a:lnTo>
                  <a:lnTo>
                    <a:pt x="38" y="47"/>
                  </a:lnTo>
                  <a:lnTo>
                    <a:pt x="60" y="47"/>
                  </a:lnTo>
                  <a:lnTo>
                    <a:pt x="109" y="49"/>
                  </a:lnTo>
                  <a:lnTo>
                    <a:pt x="100" y="66"/>
                  </a:lnTo>
                  <a:lnTo>
                    <a:pt x="57" y="67"/>
                  </a:lnTo>
                  <a:lnTo>
                    <a:pt x="58" y="111"/>
                  </a:lnTo>
                  <a:lnTo>
                    <a:pt x="62" y="183"/>
                  </a:lnTo>
                  <a:lnTo>
                    <a:pt x="43" y="183"/>
                  </a:lnTo>
                  <a:lnTo>
                    <a:pt x="39" y="122"/>
                  </a:lnTo>
                  <a:lnTo>
                    <a:pt x="31" y="122"/>
                  </a:lnTo>
                  <a:lnTo>
                    <a:pt x="28" y="183"/>
                  </a:lnTo>
                  <a:lnTo>
                    <a:pt x="9" y="183"/>
                  </a:lnTo>
                  <a:lnTo>
                    <a:pt x="14" y="111"/>
                  </a:lnTo>
                  <a:lnTo>
                    <a:pt x="0" y="101"/>
                  </a:lnTo>
                  <a:lnTo>
                    <a:pt x="10" y="47"/>
                  </a:lnTo>
                  <a:close/>
                  <a:moveTo>
                    <a:pt x="161" y="42"/>
                  </a:moveTo>
                  <a:lnTo>
                    <a:pt x="167" y="46"/>
                  </a:lnTo>
                  <a:lnTo>
                    <a:pt x="149" y="77"/>
                  </a:lnTo>
                  <a:lnTo>
                    <a:pt x="147" y="81"/>
                  </a:lnTo>
                  <a:lnTo>
                    <a:pt x="143" y="77"/>
                  </a:lnTo>
                  <a:lnTo>
                    <a:pt x="134" y="67"/>
                  </a:lnTo>
                  <a:lnTo>
                    <a:pt x="122" y="99"/>
                  </a:lnTo>
                  <a:lnTo>
                    <a:pt x="121" y="103"/>
                  </a:lnTo>
                  <a:lnTo>
                    <a:pt x="118" y="101"/>
                  </a:lnTo>
                  <a:lnTo>
                    <a:pt x="101" y="90"/>
                  </a:lnTo>
                  <a:lnTo>
                    <a:pt x="84" y="97"/>
                  </a:lnTo>
                  <a:lnTo>
                    <a:pt x="81" y="90"/>
                  </a:lnTo>
                  <a:lnTo>
                    <a:pt x="100" y="84"/>
                  </a:lnTo>
                  <a:lnTo>
                    <a:pt x="102" y="83"/>
                  </a:lnTo>
                  <a:lnTo>
                    <a:pt x="104" y="84"/>
                  </a:lnTo>
                  <a:lnTo>
                    <a:pt x="118" y="94"/>
                  </a:lnTo>
                  <a:lnTo>
                    <a:pt x="129" y="60"/>
                  </a:lnTo>
                  <a:lnTo>
                    <a:pt x="130" y="54"/>
                  </a:lnTo>
                  <a:lnTo>
                    <a:pt x="135" y="59"/>
                  </a:lnTo>
                  <a:lnTo>
                    <a:pt x="146" y="70"/>
                  </a:lnTo>
                  <a:lnTo>
                    <a:pt x="161" y="42"/>
                  </a:lnTo>
                  <a:close/>
                  <a:moveTo>
                    <a:pt x="67" y="6"/>
                  </a:moveTo>
                  <a:lnTo>
                    <a:pt x="193" y="6"/>
                  </a:lnTo>
                  <a:lnTo>
                    <a:pt x="193" y="136"/>
                  </a:lnTo>
                  <a:lnTo>
                    <a:pt x="125" y="136"/>
                  </a:lnTo>
                  <a:lnTo>
                    <a:pt x="125" y="168"/>
                  </a:lnTo>
                  <a:lnTo>
                    <a:pt x="107" y="168"/>
                  </a:lnTo>
                  <a:lnTo>
                    <a:pt x="107" y="136"/>
                  </a:lnTo>
                  <a:lnTo>
                    <a:pt x="72" y="136"/>
                  </a:lnTo>
                  <a:lnTo>
                    <a:pt x="72" y="123"/>
                  </a:lnTo>
                  <a:lnTo>
                    <a:pt x="180" y="123"/>
                  </a:lnTo>
                  <a:lnTo>
                    <a:pt x="180" y="19"/>
                  </a:lnTo>
                  <a:lnTo>
                    <a:pt x="67" y="19"/>
                  </a:lnTo>
                  <a:lnTo>
                    <a:pt x="67" y="6"/>
                  </a:lnTo>
                  <a:close/>
                  <a:moveTo>
                    <a:pt x="36" y="0"/>
                  </a:moveTo>
                  <a:lnTo>
                    <a:pt x="46" y="3"/>
                  </a:lnTo>
                  <a:lnTo>
                    <a:pt x="53" y="11"/>
                  </a:lnTo>
                  <a:lnTo>
                    <a:pt x="57" y="21"/>
                  </a:lnTo>
                  <a:lnTo>
                    <a:pt x="53" y="32"/>
                  </a:lnTo>
                  <a:lnTo>
                    <a:pt x="46" y="39"/>
                  </a:lnTo>
                  <a:lnTo>
                    <a:pt x="36" y="41"/>
                  </a:lnTo>
                  <a:lnTo>
                    <a:pt x="25" y="39"/>
                  </a:lnTo>
                  <a:lnTo>
                    <a:pt x="17" y="32"/>
                  </a:lnTo>
                  <a:lnTo>
                    <a:pt x="15" y="21"/>
                  </a:lnTo>
                  <a:lnTo>
                    <a:pt x="17" y="11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7ED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14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网页检索的任务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288534" y="1764416"/>
            <a:ext cx="10019248" cy="380511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复杂的用户查询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400" i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sz="24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今年高考考了</a:t>
            </a:r>
            <a:r>
              <a:rPr lang="en-US" altLang="zh-CN" sz="24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400</a:t>
            </a:r>
            <a:r>
              <a:rPr lang="zh-CN" altLang="en-US" sz="24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分，我对计算机比较感兴趣，请问我应该报考什么学校？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相关网页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2600" dirty="0" smtClean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没有包含全部查询</a:t>
            </a:r>
            <a:r>
              <a:rPr lang="en-US" altLang="zh-CN" sz="2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</a:t>
            </a:r>
            <a:r>
              <a:rPr lang="zh-CN" altLang="en-US" sz="26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的相关文档，但存在接近用户需求的相关文档</a:t>
            </a:r>
            <a:endParaRPr lang="en-US" altLang="zh-CN" sz="26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多种检索方式</a:t>
            </a:r>
            <a:endParaRPr lang="en-US" altLang="zh-CN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原查询、一次去词、二次去词、同义词扩展、关键域检索表达式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2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网页检索基本概念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413224" y="1565976"/>
            <a:ext cx="9451211" cy="462700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查询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	    q = (A1,A2,A3…,Am)</a:t>
            </a:r>
          </a:p>
          <a:p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文档集 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18872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D = {d1,d2,d3,…</a:t>
            </a:r>
            <a:r>
              <a:rPr lang="en-US" altLang="zh-CN" sz="2400" dirty="0" err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dN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}   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其中每个文档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doc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对应一个</a:t>
            </a:r>
            <a:r>
              <a:rPr lang="en-US" altLang="zh-CN" sz="2400" dirty="0" err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docid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倒排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18872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en-US" altLang="zh-CN" sz="2400" dirty="0" err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termA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的倒排 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A = {a1,a2,a3…,an}  ,  a1&lt;a2&lt;…&lt;an</a:t>
            </a:r>
          </a:p>
          <a:p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求交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18872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从文档集合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中找到与查询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q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“相关”的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doc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序列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求交表达式</a:t>
            </a:r>
            <a:endParaRPr lang="en-US" altLang="zh-CN" sz="24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18872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表示检索需求的集合运算式        </a:t>
            </a:r>
            <a:r>
              <a:rPr lang="en-US" altLang="zh-CN" sz="2400" dirty="0" err="1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exp</a:t>
            </a:r>
            <a:r>
              <a:rPr lang="zh-CN" altLang="en-US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AB(C|D)</a:t>
            </a:r>
          </a:p>
        </p:txBody>
      </p:sp>
    </p:spTree>
    <p:extLst>
      <p:ext uri="{BB962C8B-B14F-4D97-AF65-F5344CB8AC3E}">
        <p14:creationId xmlns:p14="http://schemas.microsoft.com/office/powerpoint/2010/main" val="771888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6186923" y="1724735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4923" y="1813943"/>
            <a:ext cx="1763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</a:t>
            </a:r>
            <a:r>
              <a:rPr lang="zh-CN" altLang="en-US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6923" y="2669115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2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74923" y="2758323"/>
            <a:ext cx="22044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Spider&amp;</a:t>
            </a:r>
            <a:r>
              <a:rPr lang="en-US" altLang="zh-CN" sz="2400" dirty="0" err="1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86923" y="3613495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3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74923" y="3702703"/>
            <a:ext cx="1092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186923" y="4557875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4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74923" y="46470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基础排序</a:t>
            </a:r>
            <a:endParaRPr lang="zh-CN" altLang="en-US" sz="2400" b="1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8534" y="3606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目录</a:t>
            </a:r>
            <a:endParaRPr lang="zh-CN" altLang="en-US" sz="2400" b="1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2925" y="2107201"/>
            <a:ext cx="4789715" cy="4007943"/>
            <a:chOff x="802925" y="2107201"/>
            <a:chExt cx="4789715" cy="4007943"/>
          </a:xfrm>
        </p:grpSpPr>
        <p:sp>
          <p:nvSpPr>
            <p:cNvPr id="26" name="任意多边形 25"/>
            <p:cNvSpPr/>
            <p:nvPr/>
          </p:nvSpPr>
          <p:spPr>
            <a:xfrm>
              <a:off x="802925" y="5017273"/>
              <a:ext cx="4789715" cy="535718"/>
            </a:xfrm>
            <a:custGeom>
              <a:avLst/>
              <a:gdLst>
                <a:gd name="connsiteX0" fmla="*/ 0 w 4789715"/>
                <a:gd name="connsiteY0" fmla="*/ 0 h 535718"/>
                <a:gd name="connsiteX1" fmla="*/ 4789715 w 4789715"/>
                <a:gd name="connsiteY1" fmla="*/ 0 h 535718"/>
                <a:gd name="connsiteX2" fmla="*/ 4789715 w 4789715"/>
                <a:gd name="connsiteY2" fmla="*/ 370217 h 535718"/>
                <a:gd name="connsiteX3" fmla="*/ 4624214 w 4789715"/>
                <a:gd name="connsiteY3" fmla="*/ 535718 h 535718"/>
                <a:gd name="connsiteX4" fmla="*/ 165501 w 4789715"/>
                <a:gd name="connsiteY4" fmla="*/ 535718 h 535718"/>
                <a:gd name="connsiteX5" fmla="*/ 0 w 4789715"/>
                <a:gd name="connsiteY5" fmla="*/ 370217 h 53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89715" h="535718">
                  <a:moveTo>
                    <a:pt x="0" y="0"/>
                  </a:moveTo>
                  <a:lnTo>
                    <a:pt x="4789715" y="0"/>
                  </a:lnTo>
                  <a:lnTo>
                    <a:pt x="4789715" y="370217"/>
                  </a:lnTo>
                  <a:cubicBezTo>
                    <a:pt x="4789715" y="461621"/>
                    <a:pt x="4715618" y="535718"/>
                    <a:pt x="4624214" y="535718"/>
                  </a:cubicBezTo>
                  <a:lnTo>
                    <a:pt x="165501" y="535718"/>
                  </a:lnTo>
                  <a:cubicBezTo>
                    <a:pt x="74097" y="535718"/>
                    <a:pt x="0" y="461621"/>
                    <a:pt x="0" y="370217"/>
                  </a:cubicBezTo>
                  <a:close/>
                </a:path>
              </a:pathLst>
            </a:custGeom>
            <a:solidFill>
              <a:srgbClr val="E7ED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02925" y="2107201"/>
              <a:ext cx="4789715" cy="2910072"/>
            </a:xfrm>
            <a:custGeom>
              <a:avLst/>
              <a:gdLst>
                <a:gd name="connsiteX0" fmla="*/ 165501 w 4789715"/>
                <a:gd name="connsiteY0" fmla="*/ 0 h 2910072"/>
                <a:gd name="connsiteX1" fmla="*/ 4624214 w 4789715"/>
                <a:gd name="connsiteY1" fmla="*/ 0 h 2910072"/>
                <a:gd name="connsiteX2" fmla="*/ 4789715 w 4789715"/>
                <a:gd name="connsiteY2" fmla="*/ 165501 h 2910072"/>
                <a:gd name="connsiteX3" fmla="*/ 4789715 w 4789715"/>
                <a:gd name="connsiteY3" fmla="*/ 2910072 h 2910072"/>
                <a:gd name="connsiteX4" fmla="*/ 0 w 4789715"/>
                <a:gd name="connsiteY4" fmla="*/ 2910072 h 2910072"/>
                <a:gd name="connsiteX5" fmla="*/ 0 w 4789715"/>
                <a:gd name="connsiteY5" fmla="*/ 165501 h 2910072"/>
                <a:gd name="connsiteX6" fmla="*/ 165501 w 4789715"/>
                <a:gd name="connsiteY6" fmla="*/ 0 h 29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9715" h="2910072">
                  <a:moveTo>
                    <a:pt x="165501" y="0"/>
                  </a:moveTo>
                  <a:lnTo>
                    <a:pt x="4624214" y="0"/>
                  </a:lnTo>
                  <a:cubicBezTo>
                    <a:pt x="4715618" y="0"/>
                    <a:pt x="4789715" y="74097"/>
                    <a:pt x="4789715" y="165501"/>
                  </a:cubicBezTo>
                  <a:lnTo>
                    <a:pt x="4789715" y="2910072"/>
                  </a:lnTo>
                  <a:lnTo>
                    <a:pt x="0" y="2910072"/>
                  </a:lnTo>
                  <a:lnTo>
                    <a:pt x="0" y="165501"/>
                  </a:lnTo>
                  <a:cubicBezTo>
                    <a:pt x="0" y="74097"/>
                    <a:pt x="74097" y="0"/>
                    <a:pt x="165501" y="0"/>
                  </a:cubicBezTo>
                  <a:close/>
                </a:path>
              </a:pathLst>
            </a:cu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319859" y="5546251"/>
              <a:ext cx="1755847" cy="568893"/>
              <a:chOff x="5851356" y="5550236"/>
              <a:chExt cx="1755847" cy="568893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5851356" y="5550236"/>
                <a:ext cx="1755847" cy="568893"/>
              </a:xfrm>
              <a:custGeom>
                <a:avLst/>
                <a:gdLst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1083391 w 1755847"/>
                  <a:gd name="connsiteY10" fmla="*/ 566423 h 568893"/>
                  <a:gd name="connsiteX11" fmla="*/ 1083391 w 1755847"/>
                  <a:gd name="connsiteY11" fmla="*/ 568893 h 568893"/>
                  <a:gd name="connsiteX12" fmla="*/ 452204 w 1755847"/>
                  <a:gd name="connsiteY12" fmla="*/ 568893 h 568893"/>
                  <a:gd name="connsiteX13" fmla="*/ 452204 w 1755847"/>
                  <a:gd name="connsiteY13" fmla="*/ 567232 h 568893"/>
                  <a:gd name="connsiteX14" fmla="*/ 124 w 1755847"/>
                  <a:gd name="connsiteY14" fmla="*/ 568893 h 568893"/>
                  <a:gd name="connsiteX15" fmla="*/ 30609 w 1755847"/>
                  <a:gd name="connsiteY15" fmla="*/ 520709 h 568893"/>
                  <a:gd name="connsiteX16" fmla="*/ 207689 w 1755847"/>
                  <a:gd name="connsiteY16" fmla="*/ 477021 h 568893"/>
                  <a:gd name="connsiteX17" fmla="*/ 238730 w 1755847"/>
                  <a:gd name="connsiteY17" fmla="*/ 374839 h 568893"/>
                  <a:gd name="connsiteX18" fmla="*/ 273560 w 1755847"/>
                  <a:gd name="connsiteY18" fmla="*/ 0 h 568893"/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1083391 w 1755847"/>
                  <a:gd name="connsiteY10" fmla="*/ 566423 h 568893"/>
                  <a:gd name="connsiteX11" fmla="*/ 452204 w 1755847"/>
                  <a:gd name="connsiteY11" fmla="*/ 568893 h 568893"/>
                  <a:gd name="connsiteX12" fmla="*/ 452204 w 1755847"/>
                  <a:gd name="connsiteY12" fmla="*/ 567232 h 568893"/>
                  <a:gd name="connsiteX13" fmla="*/ 124 w 1755847"/>
                  <a:gd name="connsiteY13" fmla="*/ 568893 h 568893"/>
                  <a:gd name="connsiteX14" fmla="*/ 30609 w 1755847"/>
                  <a:gd name="connsiteY14" fmla="*/ 520709 h 568893"/>
                  <a:gd name="connsiteX15" fmla="*/ 207689 w 1755847"/>
                  <a:gd name="connsiteY15" fmla="*/ 477021 h 568893"/>
                  <a:gd name="connsiteX16" fmla="*/ 238730 w 1755847"/>
                  <a:gd name="connsiteY16" fmla="*/ 374839 h 568893"/>
                  <a:gd name="connsiteX17" fmla="*/ 273560 w 1755847"/>
                  <a:gd name="connsiteY17" fmla="*/ 0 h 568893"/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452204 w 1755847"/>
                  <a:gd name="connsiteY10" fmla="*/ 568893 h 568893"/>
                  <a:gd name="connsiteX11" fmla="*/ 452204 w 1755847"/>
                  <a:gd name="connsiteY11" fmla="*/ 567232 h 568893"/>
                  <a:gd name="connsiteX12" fmla="*/ 124 w 1755847"/>
                  <a:gd name="connsiteY12" fmla="*/ 568893 h 568893"/>
                  <a:gd name="connsiteX13" fmla="*/ 30609 w 1755847"/>
                  <a:gd name="connsiteY13" fmla="*/ 520709 h 568893"/>
                  <a:gd name="connsiteX14" fmla="*/ 207689 w 1755847"/>
                  <a:gd name="connsiteY14" fmla="*/ 477021 h 568893"/>
                  <a:gd name="connsiteX15" fmla="*/ 238730 w 1755847"/>
                  <a:gd name="connsiteY15" fmla="*/ 374839 h 568893"/>
                  <a:gd name="connsiteX16" fmla="*/ 273560 w 1755847"/>
                  <a:gd name="connsiteY16" fmla="*/ 0 h 568893"/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452204 w 1755847"/>
                  <a:gd name="connsiteY10" fmla="*/ 568893 h 568893"/>
                  <a:gd name="connsiteX11" fmla="*/ 124 w 1755847"/>
                  <a:gd name="connsiteY11" fmla="*/ 568893 h 568893"/>
                  <a:gd name="connsiteX12" fmla="*/ 30609 w 1755847"/>
                  <a:gd name="connsiteY12" fmla="*/ 520709 h 568893"/>
                  <a:gd name="connsiteX13" fmla="*/ 207689 w 1755847"/>
                  <a:gd name="connsiteY13" fmla="*/ 477021 h 568893"/>
                  <a:gd name="connsiteX14" fmla="*/ 238730 w 1755847"/>
                  <a:gd name="connsiteY14" fmla="*/ 374839 h 568893"/>
                  <a:gd name="connsiteX15" fmla="*/ 273560 w 1755847"/>
                  <a:gd name="connsiteY15" fmla="*/ 0 h 568893"/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124 w 1755847"/>
                  <a:gd name="connsiteY10" fmla="*/ 568893 h 568893"/>
                  <a:gd name="connsiteX11" fmla="*/ 30609 w 1755847"/>
                  <a:gd name="connsiteY11" fmla="*/ 520709 h 568893"/>
                  <a:gd name="connsiteX12" fmla="*/ 207689 w 1755847"/>
                  <a:gd name="connsiteY12" fmla="*/ 477021 h 568893"/>
                  <a:gd name="connsiteX13" fmla="*/ 238730 w 1755847"/>
                  <a:gd name="connsiteY13" fmla="*/ 374839 h 568893"/>
                  <a:gd name="connsiteX14" fmla="*/ 273560 w 1755847"/>
                  <a:gd name="connsiteY14" fmla="*/ 0 h 5688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755847" h="568893">
                    <a:moveTo>
                      <a:pt x="273560" y="0"/>
                    </a:moveTo>
                    <a:lnTo>
                      <a:pt x="452204" y="0"/>
                    </a:lnTo>
                    <a:lnTo>
                      <a:pt x="869912" y="0"/>
                    </a:lnTo>
                    <a:lnTo>
                      <a:pt x="885935" y="0"/>
                    </a:lnTo>
                    <a:lnTo>
                      <a:pt x="1083391" y="0"/>
                    </a:lnTo>
                    <a:lnTo>
                      <a:pt x="1482287" y="0"/>
                    </a:lnTo>
                    <a:cubicBezTo>
                      <a:pt x="1484009" y="5563"/>
                      <a:pt x="1516918" y="366043"/>
                      <a:pt x="1517117" y="374839"/>
                    </a:cubicBezTo>
                    <a:cubicBezTo>
                      <a:pt x="1524186" y="440922"/>
                      <a:pt x="1532036" y="454842"/>
                      <a:pt x="1548158" y="477021"/>
                    </a:cubicBezTo>
                    <a:cubicBezTo>
                      <a:pt x="1590318" y="499838"/>
                      <a:pt x="1690644" y="505397"/>
                      <a:pt x="1725238" y="520709"/>
                    </a:cubicBezTo>
                    <a:cubicBezTo>
                      <a:pt x="1753854" y="533033"/>
                      <a:pt x="1756566" y="538973"/>
                      <a:pt x="1755723" y="568893"/>
                    </a:cubicBezTo>
                    <a:lnTo>
                      <a:pt x="124" y="568893"/>
                    </a:lnTo>
                    <a:cubicBezTo>
                      <a:pt x="-719" y="538973"/>
                      <a:pt x="1993" y="533033"/>
                      <a:pt x="30609" y="520709"/>
                    </a:cubicBezTo>
                    <a:cubicBezTo>
                      <a:pt x="65203" y="505397"/>
                      <a:pt x="165529" y="499838"/>
                      <a:pt x="207689" y="477021"/>
                    </a:cubicBezTo>
                    <a:cubicBezTo>
                      <a:pt x="223811" y="454842"/>
                      <a:pt x="231661" y="440922"/>
                      <a:pt x="238730" y="374839"/>
                    </a:cubicBezTo>
                    <a:cubicBezTo>
                      <a:pt x="238929" y="366043"/>
                      <a:pt x="271838" y="5563"/>
                      <a:pt x="273560" y="0"/>
                    </a:cubicBezTo>
                    <a:close/>
                  </a:path>
                </a:pathLst>
              </a:custGeom>
              <a:solidFill>
                <a:srgbClr val="E7ED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6111526" y="5550236"/>
                <a:ext cx="1235505" cy="130725"/>
              </a:xfrm>
              <a:custGeom>
                <a:avLst/>
                <a:gdLst>
                  <a:gd name="connsiteX0" fmla="*/ 12620 w 1235505"/>
                  <a:gd name="connsiteY0" fmla="*/ 0 h 130725"/>
                  <a:gd name="connsiteX1" fmla="*/ 1222885 w 1235505"/>
                  <a:gd name="connsiteY1" fmla="*/ 0 h 130725"/>
                  <a:gd name="connsiteX2" fmla="*/ 1224099 w 1235505"/>
                  <a:gd name="connsiteY2" fmla="*/ 11407 h 130725"/>
                  <a:gd name="connsiteX3" fmla="*/ 1233841 w 1235505"/>
                  <a:gd name="connsiteY3" fmla="*/ 112791 h 130725"/>
                  <a:gd name="connsiteX4" fmla="*/ 1235505 w 1235505"/>
                  <a:gd name="connsiteY4" fmla="*/ 130725 h 130725"/>
                  <a:gd name="connsiteX5" fmla="*/ 0 w 1235505"/>
                  <a:gd name="connsiteY5" fmla="*/ 130725 h 130725"/>
                  <a:gd name="connsiteX6" fmla="*/ 1665 w 1235505"/>
                  <a:gd name="connsiteY6" fmla="*/ 112791 h 130725"/>
                  <a:gd name="connsiteX7" fmla="*/ 11406 w 1235505"/>
                  <a:gd name="connsiteY7" fmla="*/ 11407 h 1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505" h="130725">
                    <a:moveTo>
                      <a:pt x="12620" y="0"/>
                    </a:moveTo>
                    <a:lnTo>
                      <a:pt x="1222885" y="0"/>
                    </a:lnTo>
                    <a:lnTo>
                      <a:pt x="1224099" y="11407"/>
                    </a:lnTo>
                    <a:cubicBezTo>
                      <a:pt x="1226229" y="32220"/>
                      <a:pt x="1229809" y="69695"/>
                      <a:pt x="1233841" y="112791"/>
                    </a:cubicBezTo>
                    <a:lnTo>
                      <a:pt x="1235505" y="130725"/>
                    </a:lnTo>
                    <a:lnTo>
                      <a:pt x="0" y="130725"/>
                    </a:lnTo>
                    <a:lnTo>
                      <a:pt x="1665" y="112791"/>
                    </a:lnTo>
                    <a:cubicBezTo>
                      <a:pt x="5696" y="69695"/>
                      <a:pt x="9276" y="32220"/>
                      <a:pt x="11406" y="11407"/>
                    </a:cubicBezTo>
                    <a:close/>
                  </a:path>
                </a:pathLst>
              </a:custGeom>
              <a:solidFill>
                <a:srgbClr val="E2E3E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2"/>
            <a:srcRect t="172" r="383" b="24116"/>
            <a:stretch/>
          </p:blipFill>
          <p:spPr>
            <a:xfrm>
              <a:off x="1051645" y="2322149"/>
              <a:ext cx="4292274" cy="2480177"/>
            </a:xfrm>
            <a:prstGeom prst="rect">
              <a:avLst/>
            </a:prstGeom>
          </p:spPr>
        </p:pic>
      </p:grpSp>
      <p:sp>
        <p:nvSpPr>
          <p:cNvPr id="19" name="椭圆 18"/>
          <p:cNvSpPr/>
          <p:nvPr/>
        </p:nvSpPr>
        <p:spPr>
          <a:xfrm>
            <a:off x="6186918" y="5513841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 smtClean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5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74918" y="560304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高级排序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913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搜狗网页检索架构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满足性能要求，从索引库中找到与查询相关的优质文档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558521" y="1759317"/>
            <a:ext cx="7129586" cy="4540274"/>
            <a:chOff x="1403648" y="1052736"/>
            <a:chExt cx="7129586" cy="4540274"/>
          </a:xfrm>
        </p:grpSpPr>
        <p:sp>
          <p:nvSpPr>
            <p:cNvPr id="41" name="圆角矩形 40"/>
            <p:cNvSpPr/>
            <p:nvPr/>
          </p:nvSpPr>
          <p:spPr>
            <a:xfrm>
              <a:off x="3348658" y="1776586"/>
              <a:ext cx="1944216" cy="5760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查询分析</a:t>
              </a:r>
              <a:endParaRPr lang="en-US" altLang="zh-CN" dirty="0" smtClean="0">
                <a:latin typeface="+mn-ea"/>
              </a:endParaRPr>
            </a:p>
            <a:p>
              <a:pPr algn="ctr"/>
              <a:r>
                <a:rPr lang="en-US" altLang="zh-CN" dirty="0" smtClean="0">
                  <a:latin typeface="+mn-ea"/>
                </a:rPr>
                <a:t>(</a:t>
              </a:r>
              <a:r>
                <a:rPr lang="en-US" altLang="zh-CN" dirty="0" err="1" smtClean="0">
                  <a:latin typeface="+mj-lt"/>
                </a:rPr>
                <a:t>Segmentor</a:t>
              </a:r>
              <a:r>
                <a:rPr lang="en-US" altLang="zh-CN" dirty="0" smtClean="0">
                  <a:latin typeface="+mn-ea"/>
                </a:rPr>
                <a:t>)</a:t>
              </a: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3347968" y="2636912"/>
              <a:ext cx="1944000" cy="57606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求交（</a:t>
              </a:r>
              <a:r>
                <a:rPr lang="en-US" altLang="zh-CN" dirty="0" err="1" smtClean="0">
                  <a:latin typeface="+mj-lt"/>
                </a:rPr>
                <a:t>Intersector</a:t>
              </a:r>
              <a:r>
                <a:rPr lang="zh-CN" altLang="en-US" dirty="0" smtClean="0">
                  <a:latin typeface="+mn-ea"/>
                </a:rPr>
                <a:t>）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3347968" y="3861048"/>
              <a:ext cx="1944216" cy="64807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文档剪枝</a:t>
              </a:r>
              <a:r>
                <a:rPr lang="en-US" altLang="zh-CN" dirty="0" smtClean="0">
                  <a:latin typeface="+mn-ea"/>
                </a:rPr>
                <a:t>(</a:t>
              </a:r>
              <a:r>
                <a:rPr lang="en-US" altLang="zh-CN" dirty="0" smtClean="0">
                  <a:latin typeface="+mj-lt"/>
                </a:rPr>
                <a:t>Pruner</a:t>
              </a:r>
              <a:r>
                <a:rPr lang="en-US" altLang="zh-CN" dirty="0" smtClean="0">
                  <a:latin typeface="+mn-ea"/>
                </a:rPr>
                <a:t>)</a:t>
              </a:r>
            </a:p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+mn-ea"/>
                </a:rPr>
                <a:t>排序</a:t>
              </a:r>
              <a:r>
                <a:rPr lang="en-US" altLang="zh-CN" dirty="0" smtClean="0">
                  <a:solidFill>
                    <a:schemeClr val="bg1"/>
                  </a:solidFill>
                  <a:latin typeface="+mn-ea"/>
                </a:rPr>
                <a:t>(</a:t>
              </a:r>
              <a:r>
                <a:rPr lang="en-US" altLang="zh-CN" dirty="0" smtClean="0">
                  <a:solidFill>
                    <a:schemeClr val="bg1"/>
                  </a:solidFill>
                  <a:latin typeface="+mj-lt"/>
                </a:rPr>
                <a:t>Ranker</a:t>
              </a:r>
              <a:r>
                <a:rPr lang="en-US" altLang="zh-CN" dirty="0" smtClean="0">
                  <a:solidFill>
                    <a:schemeClr val="bg1"/>
                  </a:solidFill>
                  <a:latin typeface="+mn-ea"/>
                </a:rPr>
                <a:t>)</a:t>
              </a:r>
              <a:endParaRPr lang="zh-CN" altLang="en-US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3348658" y="4944938"/>
              <a:ext cx="1944000" cy="64807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结束条件检查</a:t>
              </a:r>
              <a:endParaRPr lang="en-US" altLang="zh-CN" dirty="0" smtClean="0">
                <a:latin typeface="+mn-ea"/>
              </a:endParaRPr>
            </a:p>
            <a:p>
              <a:pPr algn="ctr"/>
              <a:r>
                <a:rPr lang="en-US" altLang="zh-CN" dirty="0" smtClean="0">
                  <a:latin typeface="+mn-ea"/>
                </a:rPr>
                <a:t>(</a:t>
              </a:r>
              <a:r>
                <a:rPr lang="en-US" altLang="zh-CN" dirty="0" err="1" smtClean="0">
                  <a:latin typeface="+mj-lt"/>
                </a:rPr>
                <a:t>CheckFinish</a:t>
              </a:r>
              <a:r>
                <a:rPr lang="en-US" altLang="zh-CN" dirty="0" smtClean="0">
                  <a:latin typeface="+mn-ea"/>
                </a:rPr>
                <a:t>)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45" name="圆角矩形 44"/>
            <p:cNvSpPr/>
            <p:nvPr/>
          </p:nvSpPr>
          <p:spPr>
            <a:xfrm>
              <a:off x="5868144" y="3861048"/>
              <a:ext cx="1224136" cy="648072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优质文档</a:t>
              </a:r>
              <a:endParaRPr lang="zh-CN" altLang="en-US" dirty="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868938" y="4944938"/>
              <a:ext cx="1224136" cy="648072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检索完成</a:t>
              </a:r>
              <a:endParaRPr lang="zh-CN" altLang="en-US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7452320" y="4512890"/>
              <a:ext cx="1080914" cy="432048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发送到</a:t>
              </a:r>
              <a:r>
                <a:rPr lang="en-US" altLang="zh-CN" dirty="0" smtClean="0">
                  <a:latin typeface="+mj-lt"/>
                </a:rPr>
                <a:t>QS</a:t>
              </a:r>
              <a:endParaRPr lang="zh-CN" altLang="en-US" dirty="0">
                <a:latin typeface="+mn-ea"/>
              </a:endParaRPr>
            </a:p>
          </p:txBody>
        </p:sp>
        <p:sp>
          <p:nvSpPr>
            <p:cNvPr id="48" name="流程图: 磁盘 35"/>
            <p:cNvSpPr/>
            <p:nvPr/>
          </p:nvSpPr>
          <p:spPr>
            <a:xfrm>
              <a:off x="1403648" y="2420888"/>
              <a:ext cx="1296144" cy="720080"/>
            </a:xfrm>
            <a:prstGeom prst="flowChartMagneticDisk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/>
                <a:t>索引数据</a:t>
              </a:r>
              <a:endParaRPr lang="zh-CN" altLang="en-US" dirty="0"/>
            </a:p>
          </p:txBody>
        </p:sp>
        <p:sp>
          <p:nvSpPr>
            <p:cNvPr id="49" name="圆角矩形 48"/>
            <p:cNvSpPr/>
            <p:nvPr/>
          </p:nvSpPr>
          <p:spPr>
            <a:xfrm>
              <a:off x="3707904" y="1052736"/>
              <a:ext cx="1224136" cy="432048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+mn-ea"/>
                </a:rPr>
                <a:t>查询</a:t>
              </a:r>
              <a:endParaRPr lang="zh-CN" altLang="en-US" dirty="0">
                <a:latin typeface="+mn-ea"/>
              </a:endParaRPr>
            </a:p>
          </p:txBody>
        </p:sp>
        <p:cxnSp>
          <p:nvCxnSpPr>
            <p:cNvPr id="50" name="直接箭头连接符 37"/>
            <p:cNvCxnSpPr/>
            <p:nvPr/>
          </p:nvCxnSpPr>
          <p:spPr>
            <a:xfrm>
              <a:off x="4319972" y="1484784"/>
              <a:ext cx="794" cy="29180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箭头连接符 38"/>
            <p:cNvCxnSpPr/>
            <p:nvPr/>
          </p:nvCxnSpPr>
          <p:spPr>
            <a:xfrm flipH="1">
              <a:off x="4319968" y="2352650"/>
              <a:ext cx="798" cy="28426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箭头连接符 39"/>
            <p:cNvCxnSpPr/>
            <p:nvPr/>
          </p:nvCxnSpPr>
          <p:spPr>
            <a:xfrm>
              <a:off x="4319968" y="3212976"/>
              <a:ext cx="108" cy="648072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箭头连接符 40"/>
            <p:cNvCxnSpPr/>
            <p:nvPr/>
          </p:nvCxnSpPr>
          <p:spPr>
            <a:xfrm>
              <a:off x="4320076" y="4509120"/>
              <a:ext cx="582" cy="4358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41"/>
            <p:cNvCxnSpPr/>
            <p:nvPr/>
          </p:nvCxnSpPr>
          <p:spPr>
            <a:xfrm>
              <a:off x="2699792" y="2780928"/>
              <a:ext cx="64807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/>
            <p:nvPr/>
          </p:nvCxnSpPr>
          <p:spPr>
            <a:xfrm>
              <a:off x="5291968" y="2924944"/>
              <a:ext cx="1800312" cy="2268252"/>
            </a:xfrm>
            <a:prstGeom prst="bentConnector3">
              <a:avLst>
                <a:gd name="adj1" fmla="val 106964"/>
              </a:avLst>
            </a:prstGeom>
            <a:ln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6" name="直接箭头连接符 43"/>
            <p:cNvCxnSpPr/>
            <p:nvPr/>
          </p:nvCxnSpPr>
          <p:spPr>
            <a:xfrm>
              <a:off x="5292184" y="4185084"/>
              <a:ext cx="57596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箭头连接符 44"/>
            <p:cNvCxnSpPr/>
            <p:nvPr/>
          </p:nvCxnSpPr>
          <p:spPr>
            <a:xfrm>
              <a:off x="5291968" y="5193196"/>
              <a:ext cx="576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形状 45"/>
            <p:cNvCxnSpPr/>
            <p:nvPr/>
          </p:nvCxnSpPr>
          <p:spPr>
            <a:xfrm rot="16200000" flipH="1">
              <a:off x="6856369" y="4132963"/>
              <a:ext cx="219794" cy="972108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形状 46"/>
            <p:cNvCxnSpPr/>
            <p:nvPr/>
          </p:nvCxnSpPr>
          <p:spPr>
            <a:xfrm rot="5400000" flipH="1" flipV="1">
              <a:off x="6858651" y="4351269"/>
              <a:ext cx="216024" cy="97131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47"/>
            <p:cNvSpPr txBox="1"/>
            <p:nvPr/>
          </p:nvSpPr>
          <p:spPr>
            <a:xfrm>
              <a:off x="5436096" y="2636912"/>
              <a:ext cx="12961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3">
                      <a:lumMod val="75000"/>
                    </a:schemeClr>
                  </a:solidFill>
                  <a:latin typeface="楷体" pitchFamily="49" charset="-122"/>
                  <a:ea typeface="楷体" pitchFamily="49" charset="-122"/>
                </a:rPr>
                <a:t>无更多结果</a:t>
              </a:r>
              <a:endParaRPr lang="zh-CN" altLang="en-US" sz="1400" dirty="0">
                <a:solidFill>
                  <a:schemeClr val="accent3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61" name="TextBox 48"/>
            <p:cNvSpPr txBox="1"/>
            <p:nvPr/>
          </p:nvSpPr>
          <p:spPr>
            <a:xfrm>
              <a:off x="4243898" y="3284984"/>
              <a:ext cx="400110" cy="64807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2">
                      <a:lumMod val="75000"/>
                    </a:schemeClr>
                  </a:solidFill>
                  <a:latin typeface="楷体" pitchFamily="49" charset="-122"/>
                  <a:ea typeface="楷体" pitchFamily="49" charset="-122"/>
                </a:rPr>
                <a:t>新结果</a:t>
              </a:r>
              <a:endParaRPr lang="zh-CN" altLang="en-US" sz="1400" dirty="0">
                <a:solidFill>
                  <a:schemeClr val="accent2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cxnSp>
          <p:nvCxnSpPr>
            <p:cNvPr id="62" name="肘形连接符 61"/>
            <p:cNvCxnSpPr/>
            <p:nvPr/>
          </p:nvCxnSpPr>
          <p:spPr>
            <a:xfrm rot="10800000">
              <a:off x="3275856" y="2996952"/>
              <a:ext cx="12700" cy="2268252"/>
            </a:xfrm>
            <a:prstGeom prst="bentConnector3">
              <a:avLst>
                <a:gd name="adj1" fmla="val 180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50"/>
            <p:cNvSpPr txBox="1"/>
            <p:nvPr/>
          </p:nvSpPr>
          <p:spPr>
            <a:xfrm>
              <a:off x="5292080" y="4941169"/>
              <a:ext cx="5760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accent1">
                      <a:lumMod val="75000"/>
                    </a:schemeClr>
                  </a:solidFill>
                  <a:latin typeface="楷体" pitchFamily="49" charset="-122"/>
                  <a:ea typeface="楷体" pitchFamily="49" charset="-122"/>
                </a:rPr>
                <a:t>结束</a:t>
              </a:r>
              <a:endParaRPr lang="zh-CN" altLang="en-US" sz="1400" dirty="0">
                <a:solidFill>
                  <a:schemeClr val="accent1">
                    <a:lumMod val="75000"/>
                  </a:schemeClr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64" name="TextBox 51"/>
            <p:cNvSpPr txBox="1"/>
            <p:nvPr/>
          </p:nvSpPr>
          <p:spPr>
            <a:xfrm>
              <a:off x="2699792" y="4005064"/>
              <a:ext cx="28803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0070C0"/>
                  </a:solidFill>
                  <a:latin typeface="楷体" pitchFamily="49" charset="-122"/>
                  <a:ea typeface="楷体" pitchFamily="49" charset="-122"/>
                </a:rPr>
                <a:t>未结束</a:t>
              </a:r>
              <a:endParaRPr lang="zh-CN" altLang="en-US" sz="1400" dirty="0">
                <a:solidFill>
                  <a:srgbClr val="0070C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7481082" y="1674481"/>
            <a:ext cx="42085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原始表达式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利用查询去词扩展表达式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利用同义词扩展表达式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表达式评分与剪枝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+mn-ea"/>
              </a:rPr>
              <a:t>关键域检索</a:t>
            </a:r>
            <a:endParaRPr lang="en-US" altLang="zh-CN" sz="24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57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查询去词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满足性能要求，从索引库中找到与查询相关的优质文档</a:t>
            </a:r>
            <a:endParaRPr lang="zh-CN" altLang="en-US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2" name="内容占位符 2"/>
          <p:cNvSpPr txBox="1">
            <a:spLocks/>
          </p:cNvSpPr>
          <p:nvPr/>
        </p:nvSpPr>
        <p:spPr>
          <a:xfrm>
            <a:off x="360325" y="1669070"/>
            <a:ext cx="9310147" cy="349093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一次去词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意义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  <a:latin typeface="+mj-ea"/>
                <a:ea typeface="+mj-ea"/>
              </a:rPr>
              <a:t>      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检索时丢弃不重要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，召回更多优质文档</a:t>
            </a: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+mn-ea"/>
              </a:rPr>
              <a:t>方法</a:t>
            </a:r>
            <a:endParaRPr lang="en-US" altLang="zh-CN" sz="2400" dirty="0" smtClean="0">
              <a:solidFill>
                <a:schemeClr val="bg1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       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CRF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模型与规则挖掘</a:t>
            </a: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对长查询增加若干组去词表达式（参考重要度）</a:t>
            </a:r>
            <a:endParaRPr lang="en-US" altLang="zh-CN" sz="2000" dirty="0" smtClean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 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对短查询参考</a:t>
            </a:r>
            <a:r>
              <a:rPr lang="en-US" altLang="zh-CN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DF</a:t>
            </a:r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信息增加部分去词表达式</a:t>
            </a:r>
            <a:endParaRPr lang="en-US" altLang="zh-CN" sz="2000" dirty="0" smtClean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386" y="3216746"/>
            <a:ext cx="4464496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38118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2617" y="1310714"/>
            <a:ext cx="11083635" cy="4660595"/>
          </a:xfrm>
        </p:spPr>
        <p:txBody>
          <a:bodyPr>
            <a:normAutofit/>
          </a:bodyPr>
          <a:lstStyle/>
          <a:p>
            <a:r>
              <a:rPr lang="zh-CN" altLang="en-US" sz="2401" dirty="0">
                <a:solidFill>
                  <a:schemeClr val="bg1"/>
                </a:solidFill>
                <a:latin typeface="DFKai-SB" pitchFamily="65" charset="-120"/>
                <a:ea typeface="DFKai-SB" pitchFamily="65" charset="-120"/>
              </a:rPr>
              <a:t>ｄｒｅａｍｓ　ａｎｄ　ａｍｂｉｔｉｏｕｓ　英文对话</a:t>
            </a:r>
          </a:p>
          <a:p>
            <a:endParaRPr lang="en-US" altLang="zh-CN" sz="288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881" dirty="0">
                <a:latin typeface="+mj-ea"/>
                <a:ea typeface="+mj-ea"/>
              </a:rPr>
              <a:t>	</a:t>
            </a:r>
            <a:endParaRPr lang="en-US" altLang="zh-CN" sz="2401" dirty="0">
              <a:latin typeface="华文楷体" pitchFamily="2" charset="-122"/>
              <a:ea typeface="华文楷体" pitchFamily="2" charset="-122"/>
            </a:endParaRPr>
          </a:p>
          <a:p>
            <a:pPr marL="142682" indent="0">
              <a:buNone/>
            </a:pPr>
            <a:r>
              <a:rPr lang="en-US" altLang="zh-CN" sz="2881" dirty="0"/>
              <a:t>  </a:t>
            </a:r>
          </a:p>
          <a:p>
            <a:endParaRPr lang="en-US" altLang="zh-CN" sz="2881" dirty="0">
              <a:latin typeface="+mj-ea"/>
              <a:ea typeface="+mj-ea"/>
            </a:endParaRPr>
          </a:p>
          <a:p>
            <a:endParaRPr lang="en-US" altLang="zh-CN" sz="2881" dirty="0">
              <a:latin typeface="+mj-ea"/>
              <a:ea typeface="+mj-ea"/>
            </a:endParaRPr>
          </a:p>
          <a:p>
            <a:pPr marL="0" indent="0">
              <a:buNone/>
            </a:pPr>
            <a:endParaRPr lang="en-US" altLang="zh-CN" sz="2881" dirty="0">
              <a:latin typeface="+mj-ea"/>
              <a:ea typeface="+mj-ea"/>
            </a:endParaRPr>
          </a:p>
          <a:p>
            <a:endParaRPr lang="en-US" altLang="zh-CN" sz="2881" dirty="0">
              <a:latin typeface="+mj-ea"/>
              <a:ea typeface="+mj-ea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941" y="2040280"/>
            <a:ext cx="4744768" cy="363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6089" y="1953846"/>
            <a:ext cx="4870533" cy="389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文本框 6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查询去词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81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2003441"/>
            <a:ext cx="10069515" cy="4190284"/>
          </a:xfrm>
        </p:spPr>
        <p:txBody>
          <a:bodyPr>
            <a:normAutofit/>
          </a:bodyPr>
          <a:lstStyle/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二</a:t>
            </a:r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次去词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意义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881" dirty="0">
                <a:solidFill>
                  <a:schemeClr val="bg1"/>
                </a:solidFill>
                <a:latin typeface="+mj-ea"/>
                <a:ea typeface="+mj-ea"/>
              </a:rPr>
              <a:t> 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查询结果不好时，提供更多种求交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表达式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方法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>
              <a:buNone/>
            </a:pPr>
            <a:r>
              <a:rPr lang="en-US" altLang="zh-CN" sz="2881" dirty="0">
                <a:solidFill>
                  <a:schemeClr val="bg1"/>
                </a:solidFill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多重去词表达式（参考互信息与重要度，选择多个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 N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元组）    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长查询与短查询不同</a:t>
            </a:r>
            <a:r>
              <a:rPr lang="zh-CN" altLang="en-US" sz="2401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策略</a:t>
            </a:r>
          </a:p>
          <a:p>
            <a:pPr marL="142682" indent="0">
              <a:buNone/>
            </a:pPr>
            <a:endParaRPr lang="en-US" altLang="zh-CN" sz="2881" dirty="0" smtClean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查询去词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852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2003441"/>
            <a:ext cx="10069515" cy="4190284"/>
          </a:xfrm>
        </p:spPr>
        <p:txBody>
          <a:bodyPr>
            <a:normAutofit/>
          </a:bodyPr>
          <a:lstStyle/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同义词的作用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142682" indent="0">
              <a:buNone/>
            </a:pPr>
            <a:r>
              <a:rPr lang="zh-CN" altLang="en-US" sz="2881" dirty="0">
                <a:solidFill>
                  <a:schemeClr val="bg1"/>
                </a:solidFill>
              </a:rPr>
              <a:t>   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检索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增加同义词求交表达式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42682" indent="0">
              <a:buNone/>
            </a:pPr>
            <a:r>
              <a:rPr lang="en-US" altLang="zh-CN" sz="240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    Rank</a:t>
            </a:r>
            <a:r>
              <a:rPr lang="zh-CN" altLang="en-US" sz="240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计算</a:t>
            </a:r>
            <a:endParaRPr lang="en-US" altLang="zh-CN" sz="240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同义词的种类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142682" indent="0">
              <a:spcBef>
                <a:spcPts val="720"/>
              </a:spcBef>
              <a:buNone/>
            </a:pPr>
            <a:r>
              <a:rPr lang="en-US" altLang="zh-CN" sz="2881" dirty="0">
                <a:solidFill>
                  <a:schemeClr val="bg1"/>
                </a:solidFill>
              </a:rPr>
              <a:t>   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查询端同义词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(QC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同义词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)</a:t>
            </a:r>
          </a:p>
          <a:p>
            <a:pPr marL="142682" indent="0"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索引端同义词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42682" indent="0">
              <a:buNone/>
            </a:pPr>
            <a:r>
              <a:rPr lang="en-US" altLang="zh-CN" sz="240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sz="240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正排同义词</a:t>
            </a:r>
            <a:endParaRPr lang="en-US" altLang="zh-CN" sz="2401" dirty="0">
              <a:solidFill>
                <a:srgbClr val="FF0000"/>
              </a:solidFill>
              <a:latin typeface="华文楷体" pitchFamily="2" charset="-122"/>
              <a:ea typeface="华文楷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461" y="3091006"/>
            <a:ext cx="6505477" cy="70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848" y="2046062"/>
            <a:ext cx="7523030" cy="457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288534" y="36064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同义词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617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2003441"/>
            <a:ext cx="10069515" cy="4190284"/>
          </a:xfrm>
        </p:spPr>
        <p:txBody>
          <a:bodyPr>
            <a:normAutofit/>
          </a:bodyPr>
          <a:lstStyle/>
          <a:p>
            <a:r>
              <a:rPr lang="en-US" altLang="zh-CN" sz="2401" dirty="0">
                <a:solidFill>
                  <a:schemeClr val="bg1"/>
                </a:solidFill>
                <a:latin typeface="+mj-ea"/>
              </a:rPr>
              <a:t>Query</a:t>
            </a:r>
            <a:r>
              <a:rPr lang="zh-CN" altLang="en-US" sz="2401" dirty="0">
                <a:solidFill>
                  <a:schemeClr val="bg1"/>
                </a:solidFill>
                <a:latin typeface="+mj-ea"/>
              </a:rPr>
              <a:t>：法定假期 国庆</a:t>
            </a:r>
            <a:endParaRPr lang="en-US" altLang="zh-CN" sz="2401" dirty="0">
              <a:solidFill>
                <a:schemeClr val="bg1"/>
              </a:solidFill>
              <a:latin typeface="+mj-ea"/>
            </a:endParaRPr>
          </a:p>
          <a:p>
            <a:pPr lvl="1">
              <a:buNone/>
            </a:pPr>
            <a:endParaRPr lang="en-US" altLang="zh-CN" sz="276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1025" name="Picture 1" descr="C:\Users\huaguichun\AppData\Roaming\Tencent\Users\103990558\QQ\WinTemp\RichOle\$E(LT{7{OA$`1%~`[`9PRG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563" y="2743005"/>
            <a:ext cx="5965177" cy="3429977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88534" y="36064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同义词</a:t>
            </a:r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种类：查询端同义词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4886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2003441"/>
            <a:ext cx="10069515" cy="4190284"/>
          </a:xfrm>
        </p:spPr>
        <p:txBody>
          <a:bodyPr>
            <a:normAutofit/>
          </a:bodyPr>
          <a:lstStyle/>
          <a:p>
            <a:r>
              <a:rPr lang="en-US" altLang="zh-CN" sz="2401" dirty="0">
                <a:solidFill>
                  <a:schemeClr val="bg1"/>
                </a:solidFill>
                <a:latin typeface="+mj-ea"/>
              </a:rPr>
              <a:t>Query</a:t>
            </a:r>
            <a:r>
              <a:rPr lang="zh-CN" altLang="en-US" sz="2401" dirty="0">
                <a:solidFill>
                  <a:schemeClr val="bg1"/>
                </a:solidFill>
                <a:latin typeface="+mj-ea"/>
              </a:rPr>
              <a:t>：法定假期 国庆</a:t>
            </a:r>
            <a:endParaRPr lang="en-US" altLang="zh-CN" sz="2401" dirty="0">
              <a:solidFill>
                <a:schemeClr val="bg1"/>
              </a:solidFill>
              <a:latin typeface="+mj-ea"/>
            </a:endParaRPr>
          </a:p>
          <a:p>
            <a:pPr lvl="1">
              <a:buNone/>
            </a:pPr>
            <a:endParaRPr lang="en-US" altLang="zh-CN" sz="2761" dirty="0">
              <a:solidFill>
                <a:schemeClr val="bg1"/>
              </a:solidFill>
              <a:latin typeface="+mj-ea"/>
            </a:endParaRPr>
          </a:p>
        </p:txBody>
      </p:sp>
      <p:pic>
        <p:nvPicPr>
          <p:cNvPr id="2049" name="Picture 1" descr="C:\Users\huaguichun\AppData\Roaming\Tencent\Users\103990558\QQ\WinTemp\RichOle\@8DR%$4KA{UZ{NF_%~`D]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586" y="2657255"/>
            <a:ext cx="6597449" cy="3687225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88534" y="36064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同义词</a:t>
            </a:r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种类</a:t>
            </a:r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：检索端同</a:t>
            </a:r>
            <a:r>
              <a:rPr lang="zh-CN" altLang="en-US" sz="2400" dirty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义词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69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78311" y="975954"/>
            <a:ext cx="4580981" cy="24200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61" dirty="0">
                <a:solidFill>
                  <a:schemeClr val="bg1"/>
                </a:solidFill>
              </a:rPr>
              <a:t>Seed 1</a:t>
            </a:r>
          </a:p>
          <a:p>
            <a:r>
              <a:rPr lang="zh-CN" altLang="en-US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原词：</a:t>
            </a:r>
            <a:r>
              <a:rPr lang="en-US" altLang="zh-CN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ABCDEF</a:t>
            </a:r>
          </a:p>
          <a:p>
            <a:r>
              <a:rPr lang="zh-CN" altLang="en-US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同义词</a:t>
            </a:r>
            <a:endParaRPr lang="en-US" altLang="zh-CN" sz="216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en-US" altLang="zh-CN" sz="2161" dirty="0">
                <a:solidFill>
                  <a:schemeClr val="bg1"/>
                </a:solidFill>
              </a:rPr>
              <a:t>A		</a:t>
            </a:r>
            <a:r>
              <a:rPr lang="en-US" altLang="zh-CN" sz="2161" dirty="0">
                <a:solidFill>
                  <a:schemeClr val="bg1"/>
                </a:solidFill>
                <a:sym typeface="Wingdings" pitchFamily="2" charset="2"/>
              </a:rPr>
              <a:t>	M∩N,O∩P</a:t>
            </a:r>
          </a:p>
          <a:p>
            <a:pPr lvl="1"/>
            <a:r>
              <a:rPr lang="en-US" altLang="zh-CN" sz="2161" dirty="0">
                <a:solidFill>
                  <a:schemeClr val="bg1"/>
                </a:solidFill>
                <a:sym typeface="Wingdings" pitchFamily="2" charset="2"/>
              </a:rPr>
              <a:t>B∩C 		Q∩R</a:t>
            </a:r>
          </a:p>
          <a:p>
            <a:pPr lvl="1"/>
            <a:r>
              <a:rPr lang="en-US" altLang="zh-CN" sz="2161" dirty="0">
                <a:solidFill>
                  <a:schemeClr val="bg1"/>
                </a:solidFill>
                <a:sym typeface="Wingdings" pitchFamily="2" charset="2"/>
              </a:rPr>
              <a:t>A∩B∩C		S∩T</a:t>
            </a:r>
          </a:p>
          <a:p>
            <a:pPr lvl="1"/>
            <a:r>
              <a:rPr lang="en-US" altLang="zh-CN" sz="2161" dirty="0">
                <a:solidFill>
                  <a:schemeClr val="bg1"/>
                </a:solidFill>
                <a:sym typeface="Wingdings" pitchFamily="2" charset="2"/>
              </a:rPr>
              <a:t>D			U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659687" y="3355773"/>
            <a:ext cx="4629265" cy="2564688"/>
          </a:xfrm>
        </p:spPr>
        <p:txBody>
          <a:bodyPr>
            <a:noAutofit/>
          </a:bodyPr>
          <a:lstStyle/>
          <a:p>
            <a:r>
              <a:rPr lang="en-US" altLang="zh-CN" sz="1000" dirty="0" smtClean="0">
                <a:solidFill>
                  <a:schemeClr val="bg1"/>
                </a:solidFill>
              </a:rPr>
              <a:t>ABCDEF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BCDEF	MN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BCDEF	OP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ADEF	QR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DEF	MN</a:t>
            </a:r>
            <a:r>
              <a:rPr lang="zh-CN" altLang="en-US" sz="1000" dirty="0" smtClean="0">
                <a:solidFill>
                  <a:schemeClr val="bg1"/>
                </a:solidFill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</a:rPr>
              <a:t>QR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DEF	OP</a:t>
            </a:r>
            <a:r>
              <a:rPr lang="zh-CN" altLang="en-US" sz="1000" dirty="0" smtClean="0">
                <a:solidFill>
                  <a:schemeClr val="bg1"/>
                </a:solidFill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</a:rPr>
              <a:t>QR</a:t>
            </a:r>
          </a:p>
          <a:p>
            <a:r>
              <a:rPr lang="en-US" altLang="zh-CN" sz="1000" dirty="0" smtClean="0">
                <a:solidFill>
                  <a:schemeClr val="bg1"/>
                </a:solidFill>
              </a:rPr>
              <a:t>DEF	ST</a:t>
            </a:r>
          </a:p>
          <a:p>
            <a:pPr lvl="0"/>
            <a:r>
              <a:rPr lang="en-US" altLang="zh-CN" sz="1000" dirty="0" smtClean="0">
                <a:solidFill>
                  <a:schemeClr val="bg1"/>
                </a:solidFill>
              </a:rPr>
              <a:t>ABCEF	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BCEF	MN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BCEF	OP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AEF	QR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EF	MN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QR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EF	OP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QR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</a:p>
          <a:p>
            <a:pPr defTabSz="1097554">
              <a:buClr>
                <a:schemeClr val="accent1"/>
              </a:buClr>
              <a:buSzPct val="50000"/>
              <a:defRPr/>
            </a:pPr>
            <a:r>
              <a:rPr lang="en-US" altLang="zh-CN" sz="1000" dirty="0">
                <a:solidFill>
                  <a:schemeClr val="bg1"/>
                </a:solidFill>
              </a:rPr>
              <a:t>EF	ST</a:t>
            </a:r>
            <a:r>
              <a:rPr lang="zh-CN" altLang="en-US" sz="1000" dirty="0">
                <a:solidFill>
                  <a:schemeClr val="bg1"/>
                </a:solidFill>
              </a:rPr>
              <a:t>，</a:t>
            </a:r>
            <a:r>
              <a:rPr lang="en-US" altLang="zh-CN" sz="1000" dirty="0">
                <a:solidFill>
                  <a:schemeClr val="bg1"/>
                </a:solidFill>
              </a:rPr>
              <a:t>U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9292" y="1062388"/>
            <a:ext cx="4408114" cy="142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161" dirty="0">
                <a:solidFill>
                  <a:schemeClr val="bg1"/>
                </a:solidFill>
              </a:rPr>
              <a:t>Seed 2</a:t>
            </a:r>
          </a:p>
          <a:p>
            <a:r>
              <a:rPr lang="zh-CN" altLang="en-US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查询去词：</a:t>
            </a:r>
            <a:r>
              <a:rPr lang="en-US" altLang="zh-CN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ABCD</a:t>
            </a:r>
          </a:p>
          <a:p>
            <a:r>
              <a:rPr lang="zh-CN" altLang="en-US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同义词</a:t>
            </a:r>
            <a:endParaRPr lang="en-US" altLang="zh-CN" sz="216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en-US" altLang="zh-CN" sz="2161" dirty="0">
                <a:solidFill>
                  <a:schemeClr val="bg1"/>
                </a:solidFill>
                <a:sym typeface="Wingdings" pitchFamily="2" charset="2"/>
              </a:rPr>
              <a:t>A∩B∩C		S∩T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159293" y="3500321"/>
            <a:ext cx="4840281" cy="242014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411583" indent="-411583" defTabSz="1097554">
              <a:spcBef>
                <a:spcPct val="20000"/>
              </a:spcBef>
              <a:buClr>
                <a:schemeClr val="accent1"/>
              </a:buClr>
              <a:buSzPct val="50000"/>
              <a:buFont typeface="Wingdings 2"/>
              <a:buChar char=""/>
              <a:defRPr/>
            </a:pPr>
            <a:r>
              <a:rPr lang="en-US" altLang="zh-CN" sz="2161" dirty="0">
                <a:solidFill>
                  <a:schemeClr val="bg1"/>
                </a:solidFill>
              </a:rPr>
              <a:t>ABCD</a:t>
            </a:r>
          </a:p>
          <a:p>
            <a:pPr marL="411583" indent="-411583" defTabSz="1097554">
              <a:spcBef>
                <a:spcPct val="20000"/>
              </a:spcBef>
              <a:buClr>
                <a:schemeClr val="accent1"/>
              </a:buClr>
              <a:buSzPct val="50000"/>
              <a:buFont typeface="Wingdings 2"/>
              <a:buChar char=""/>
              <a:defRPr/>
            </a:pPr>
            <a:r>
              <a:rPr lang="en-US" altLang="zh-CN" sz="2161" dirty="0">
                <a:solidFill>
                  <a:srgbClr val="FF0000"/>
                </a:solidFill>
              </a:rPr>
              <a:t>D</a:t>
            </a:r>
            <a:r>
              <a:rPr lang="en-US" altLang="zh-CN" sz="2161" dirty="0">
                <a:solidFill>
                  <a:srgbClr val="FF0000"/>
                </a:solidFill>
              </a:rPr>
              <a:t> </a:t>
            </a:r>
            <a:r>
              <a:rPr lang="en-US" altLang="zh-CN" sz="2161" dirty="0">
                <a:solidFill>
                  <a:srgbClr val="FF0000"/>
                </a:solidFill>
              </a:rPr>
              <a:t> ST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88534" y="360642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同义词扩展表达式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372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1837184"/>
            <a:ext cx="10069515" cy="4190284"/>
          </a:xfrm>
        </p:spPr>
        <p:txBody>
          <a:bodyPr>
            <a:normAutofit lnSpcReduction="10000"/>
          </a:bodyPr>
          <a:lstStyle/>
          <a:p>
            <a:r>
              <a:rPr lang="zh-CN" altLang="en-US" sz="288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意义</a:t>
            </a:r>
            <a:endParaRPr lang="en-US" altLang="zh-CN" sz="288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0" indent="0">
              <a:buNone/>
            </a:pPr>
            <a:r>
              <a:rPr lang="en-US" altLang="zh-CN" sz="288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sz="264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选择部分初试检索表达式</a:t>
            </a:r>
            <a:endParaRPr lang="en-US" altLang="zh-CN" sz="264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类似于排序函数</a:t>
            </a:r>
            <a:endParaRPr lang="en-US" altLang="zh-CN" sz="288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评分原则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509548" lvl="1" indent="0"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最可能返回相关文档的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Exp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分数越高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1"/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考虑的因素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2"/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Query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中每个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的权重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2"/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同义词的级别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2"/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Exp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中含同义词的数目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lvl="2"/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8534" y="3606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表达式评分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931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9634" y="1657077"/>
            <a:ext cx="10069515" cy="4190284"/>
          </a:xfrm>
        </p:spPr>
        <p:txBody>
          <a:bodyPr>
            <a:normAutofit/>
          </a:bodyPr>
          <a:lstStyle/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意义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881" dirty="0">
                <a:solidFill>
                  <a:schemeClr val="bg1"/>
                </a:solidFill>
                <a:latin typeface="+mn-ea"/>
              </a:rPr>
              <a:t>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初始表达式较多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r>
              <a:rPr lang="en-US" altLang="zh-CN" sz="2881" dirty="0">
                <a:solidFill>
                  <a:schemeClr val="bg1"/>
                </a:solidFill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在检索过程中删除部分求交表达式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表达式剪枝方法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142682" indent="0">
              <a:spcBef>
                <a:spcPts val="720"/>
              </a:spcBef>
              <a:buNone/>
            </a:pPr>
            <a:r>
              <a:rPr lang="zh-CN" altLang="en-US" sz="2881" dirty="0">
                <a:solidFill>
                  <a:schemeClr val="bg1"/>
                </a:solidFill>
              </a:rPr>
              <a:t>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依据当前表达式已召回的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doc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情况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 marL="142682" indent="0"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统计分析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find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数、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rank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分布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结束求交过程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 marL="142682" indent="0">
              <a:spcBef>
                <a:spcPts val="720"/>
              </a:spcBef>
              <a:buNone/>
            </a:pPr>
            <a:r>
              <a:rPr lang="zh-CN" altLang="en-US" sz="2881" dirty="0">
                <a:solidFill>
                  <a:schemeClr val="bg1"/>
                </a:solidFill>
              </a:rPr>
              <a:t>   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判别优质结果足够多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534" y="3606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表达式剪枝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3732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/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5240" y="3874770"/>
            <a:ext cx="12230100" cy="2080260"/>
          </a:xfrm>
          <a:prstGeom prst="rect">
            <a:avLst/>
          </a:prstGeom>
          <a:solidFill>
            <a:srgbClr val="00B4D9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69110" y="4523870"/>
            <a:ext cx="3067153" cy="954107"/>
            <a:chOff x="7143077" y="4271032"/>
            <a:chExt cx="3067153" cy="954107"/>
          </a:xfrm>
        </p:grpSpPr>
        <p:sp>
          <p:nvSpPr>
            <p:cNvPr id="22" name="文本框 21"/>
            <p:cNvSpPr txBox="1"/>
            <p:nvPr/>
          </p:nvSpPr>
          <p:spPr>
            <a:xfrm>
              <a:off x="7143077" y="427103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基础知识</a:t>
              </a:r>
              <a:endParaRPr lang="zh-CN" altLang="en-US" sz="3200" b="1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2983" y="4886585"/>
              <a:ext cx="30572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搜索引擎的基本知识和整体架构</a:t>
              </a:r>
              <a:endParaRPr lang="zh-CN" altLang="en-US" sz="16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47919" y="4688828"/>
            <a:ext cx="1620805" cy="400110"/>
            <a:chOff x="647919" y="4688828"/>
            <a:chExt cx="1620805" cy="400110"/>
          </a:xfrm>
        </p:grpSpPr>
        <p:sp>
          <p:nvSpPr>
            <p:cNvPr id="25" name="文本框 24"/>
            <p:cNvSpPr txBox="1"/>
            <p:nvPr/>
          </p:nvSpPr>
          <p:spPr>
            <a:xfrm>
              <a:off x="1058136" y="468882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整体架构</a:t>
              </a:r>
              <a:endParaRPr lang="zh-CN" altLang="en-US" sz="20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647919" y="4711151"/>
              <a:ext cx="328492" cy="311472"/>
            </a:xfrm>
            <a:custGeom>
              <a:avLst/>
              <a:gdLst>
                <a:gd name="T0" fmla="*/ 149 w 193"/>
                <a:gd name="T1" fmla="*/ 172 h 183"/>
                <a:gd name="T2" fmla="*/ 85 w 193"/>
                <a:gd name="T3" fmla="*/ 183 h 183"/>
                <a:gd name="T4" fmla="*/ 10 w 193"/>
                <a:gd name="T5" fmla="*/ 47 h 183"/>
                <a:gd name="T6" fmla="*/ 30 w 193"/>
                <a:gd name="T7" fmla="*/ 49 h 183"/>
                <a:gd name="T8" fmla="*/ 28 w 193"/>
                <a:gd name="T9" fmla="*/ 88 h 183"/>
                <a:gd name="T10" fmla="*/ 35 w 193"/>
                <a:gd name="T11" fmla="*/ 96 h 183"/>
                <a:gd name="T12" fmla="*/ 36 w 193"/>
                <a:gd name="T13" fmla="*/ 96 h 183"/>
                <a:gd name="T14" fmla="*/ 43 w 193"/>
                <a:gd name="T15" fmla="*/ 88 h 183"/>
                <a:gd name="T16" fmla="*/ 41 w 193"/>
                <a:gd name="T17" fmla="*/ 49 h 183"/>
                <a:gd name="T18" fmla="*/ 60 w 193"/>
                <a:gd name="T19" fmla="*/ 47 h 183"/>
                <a:gd name="T20" fmla="*/ 100 w 193"/>
                <a:gd name="T21" fmla="*/ 66 h 183"/>
                <a:gd name="T22" fmla="*/ 58 w 193"/>
                <a:gd name="T23" fmla="*/ 111 h 183"/>
                <a:gd name="T24" fmla="*/ 43 w 193"/>
                <a:gd name="T25" fmla="*/ 183 h 183"/>
                <a:gd name="T26" fmla="*/ 31 w 193"/>
                <a:gd name="T27" fmla="*/ 122 h 183"/>
                <a:gd name="T28" fmla="*/ 9 w 193"/>
                <a:gd name="T29" fmla="*/ 183 h 183"/>
                <a:gd name="T30" fmla="*/ 0 w 193"/>
                <a:gd name="T31" fmla="*/ 101 h 183"/>
                <a:gd name="T32" fmla="*/ 161 w 193"/>
                <a:gd name="T33" fmla="*/ 42 h 183"/>
                <a:gd name="T34" fmla="*/ 149 w 193"/>
                <a:gd name="T35" fmla="*/ 77 h 183"/>
                <a:gd name="T36" fmla="*/ 143 w 193"/>
                <a:gd name="T37" fmla="*/ 77 h 183"/>
                <a:gd name="T38" fmla="*/ 122 w 193"/>
                <a:gd name="T39" fmla="*/ 99 h 183"/>
                <a:gd name="T40" fmla="*/ 118 w 193"/>
                <a:gd name="T41" fmla="*/ 101 h 183"/>
                <a:gd name="T42" fmla="*/ 84 w 193"/>
                <a:gd name="T43" fmla="*/ 97 h 183"/>
                <a:gd name="T44" fmla="*/ 100 w 193"/>
                <a:gd name="T45" fmla="*/ 84 h 183"/>
                <a:gd name="T46" fmla="*/ 104 w 193"/>
                <a:gd name="T47" fmla="*/ 84 h 183"/>
                <a:gd name="T48" fmla="*/ 129 w 193"/>
                <a:gd name="T49" fmla="*/ 60 h 183"/>
                <a:gd name="T50" fmla="*/ 135 w 193"/>
                <a:gd name="T51" fmla="*/ 59 h 183"/>
                <a:gd name="T52" fmla="*/ 161 w 193"/>
                <a:gd name="T53" fmla="*/ 42 h 183"/>
                <a:gd name="T54" fmla="*/ 193 w 193"/>
                <a:gd name="T55" fmla="*/ 6 h 183"/>
                <a:gd name="T56" fmla="*/ 125 w 193"/>
                <a:gd name="T57" fmla="*/ 136 h 183"/>
                <a:gd name="T58" fmla="*/ 107 w 193"/>
                <a:gd name="T59" fmla="*/ 168 h 183"/>
                <a:gd name="T60" fmla="*/ 72 w 193"/>
                <a:gd name="T61" fmla="*/ 136 h 183"/>
                <a:gd name="T62" fmla="*/ 180 w 193"/>
                <a:gd name="T63" fmla="*/ 123 h 183"/>
                <a:gd name="T64" fmla="*/ 67 w 193"/>
                <a:gd name="T65" fmla="*/ 19 h 183"/>
                <a:gd name="T66" fmla="*/ 36 w 193"/>
                <a:gd name="T67" fmla="*/ 0 h 183"/>
                <a:gd name="T68" fmla="*/ 53 w 193"/>
                <a:gd name="T69" fmla="*/ 11 h 183"/>
                <a:gd name="T70" fmla="*/ 53 w 193"/>
                <a:gd name="T71" fmla="*/ 32 h 183"/>
                <a:gd name="T72" fmla="*/ 36 w 193"/>
                <a:gd name="T73" fmla="*/ 41 h 183"/>
                <a:gd name="T74" fmla="*/ 17 w 193"/>
                <a:gd name="T75" fmla="*/ 32 h 183"/>
                <a:gd name="T76" fmla="*/ 17 w 193"/>
                <a:gd name="T77" fmla="*/ 11 h 183"/>
                <a:gd name="T78" fmla="*/ 36 w 193"/>
                <a:gd name="T7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183">
                  <a:moveTo>
                    <a:pt x="85" y="172"/>
                  </a:moveTo>
                  <a:lnTo>
                    <a:pt x="149" y="172"/>
                  </a:lnTo>
                  <a:lnTo>
                    <a:pt x="149" y="183"/>
                  </a:lnTo>
                  <a:lnTo>
                    <a:pt x="85" y="183"/>
                  </a:lnTo>
                  <a:lnTo>
                    <a:pt x="85" y="172"/>
                  </a:lnTo>
                  <a:close/>
                  <a:moveTo>
                    <a:pt x="10" y="47"/>
                  </a:moveTo>
                  <a:lnTo>
                    <a:pt x="32" y="47"/>
                  </a:lnTo>
                  <a:lnTo>
                    <a:pt x="30" y="49"/>
                  </a:lnTo>
                  <a:lnTo>
                    <a:pt x="32" y="54"/>
                  </a:lnTo>
                  <a:lnTo>
                    <a:pt x="28" y="88"/>
                  </a:lnTo>
                  <a:lnTo>
                    <a:pt x="35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6" y="96"/>
                  </a:lnTo>
                  <a:lnTo>
                    <a:pt x="36" y="95"/>
                  </a:lnTo>
                  <a:lnTo>
                    <a:pt x="43" y="88"/>
                  </a:lnTo>
                  <a:lnTo>
                    <a:pt x="38" y="54"/>
                  </a:lnTo>
                  <a:lnTo>
                    <a:pt x="41" y="49"/>
                  </a:lnTo>
                  <a:lnTo>
                    <a:pt x="38" y="47"/>
                  </a:lnTo>
                  <a:lnTo>
                    <a:pt x="60" y="47"/>
                  </a:lnTo>
                  <a:lnTo>
                    <a:pt x="109" y="49"/>
                  </a:lnTo>
                  <a:lnTo>
                    <a:pt x="100" y="66"/>
                  </a:lnTo>
                  <a:lnTo>
                    <a:pt x="57" y="67"/>
                  </a:lnTo>
                  <a:lnTo>
                    <a:pt x="58" y="111"/>
                  </a:lnTo>
                  <a:lnTo>
                    <a:pt x="62" y="183"/>
                  </a:lnTo>
                  <a:lnTo>
                    <a:pt x="43" y="183"/>
                  </a:lnTo>
                  <a:lnTo>
                    <a:pt x="39" y="122"/>
                  </a:lnTo>
                  <a:lnTo>
                    <a:pt x="31" y="122"/>
                  </a:lnTo>
                  <a:lnTo>
                    <a:pt x="28" y="183"/>
                  </a:lnTo>
                  <a:lnTo>
                    <a:pt x="9" y="183"/>
                  </a:lnTo>
                  <a:lnTo>
                    <a:pt x="14" y="111"/>
                  </a:lnTo>
                  <a:lnTo>
                    <a:pt x="0" y="101"/>
                  </a:lnTo>
                  <a:lnTo>
                    <a:pt x="10" y="47"/>
                  </a:lnTo>
                  <a:close/>
                  <a:moveTo>
                    <a:pt x="161" y="42"/>
                  </a:moveTo>
                  <a:lnTo>
                    <a:pt x="167" y="46"/>
                  </a:lnTo>
                  <a:lnTo>
                    <a:pt x="149" y="77"/>
                  </a:lnTo>
                  <a:lnTo>
                    <a:pt x="147" y="81"/>
                  </a:lnTo>
                  <a:lnTo>
                    <a:pt x="143" y="77"/>
                  </a:lnTo>
                  <a:lnTo>
                    <a:pt x="134" y="67"/>
                  </a:lnTo>
                  <a:lnTo>
                    <a:pt x="122" y="99"/>
                  </a:lnTo>
                  <a:lnTo>
                    <a:pt x="121" y="103"/>
                  </a:lnTo>
                  <a:lnTo>
                    <a:pt x="118" y="101"/>
                  </a:lnTo>
                  <a:lnTo>
                    <a:pt x="101" y="90"/>
                  </a:lnTo>
                  <a:lnTo>
                    <a:pt x="84" y="97"/>
                  </a:lnTo>
                  <a:lnTo>
                    <a:pt x="81" y="90"/>
                  </a:lnTo>
                  <a:lnTo>
                    <a:pt x="100" y="84"/>
                  </a:lnTo>
                  <a:lnTo>
                    <a:pt x="102" y="83"/>
                  </a:lnTo>
                  <a:lnTo>
                    <a:pt x="104" y="84"/>
                  </a:lnTo>
                  <a:lnTo>
                    <a:pt x="118" y="94"/>
                  </a:lnTo>
                  <a:lnTo>
                    <a:pt x="129" y="60"/>
                  </a:lnTo>
                  <a:lnTo>
                    <a:pt x="130" y="54"/>
                  </a:lnTo>
                  <a:lnTo>
                    <a:pt x="135" y="59"/>
                  </a:lnTo>
                  <a:lnTo>
                    <a:pt x="146" y="70"/>
                  </a:lnTo>
                  <a:lnTo>
                    <a:pt x="161" y="42"/>
                  </a:lnTo>
                  <a:close/>
                  <a:moveTo>
                    <a:pt x="67" y="6"/>
                  </a:moveTo>
                  <a:lnTo>
                    <a:pt x="193" y="6"/>
                  </a:lnTo>
                  <a:lnTo>
                    <a:pt x="193" y="136"/>
                  </a:lnTo>
                  <a:lnTo>
                    <a:pt x="125" y="136"/>
                  </a:lnTo>
                  <a:lnTo>
                    <a:pt x="125" y="168"/>
                  </a:lnTo>
                  <a:lnTo>
                    <a:pt x="107" y="168"/>
                  </a:lnTo>
                  <a:lnTo>
                    <a:pt x="107" y="136"/>
                  </a:lnTo>
                  <a:lnTo>
                    <a:pt x="72" y="136"/>
                  </a:lnTo>
                  <a:lnTo>
                    <a:pt x="72" y="123"/>
                  </a:lnTo>
                  <a:lnTo>
                    <a:pt x="180" y="123"/>
                  </a:lnTo>
                  <a:lnTo>
                    <a:pt x="180" y="19"/>
                  </a:lnTo>
                  <a:lnTo>
                    <a:pt x="67" y="19"/>
                  </a:lnTo>
                  <a:lnTo>
                    <a:pt x="67" y="6"/>
                  </a:lnTo>
                  <a:close/>
                  <a:moveTo>
                    <a:pt x="36" y="0"/>
                  </a:moveTo>
                  <a:lnTo>
                    <a:pt x="46" y="3"/>
                  </a:lnTo>
                  <a:lnTo>
                    <a:pt x="53" y="11"/>
                  </a:lnTo>
                  <a:lnTo>
                    <a:pt x="57" y="21"/>
                  </a:lnTo>
                  <a:lnTo>
                    <a:pt x="53" y="32"/>
                  </a:lnTo>
                  <a:lnTo>
                    <a:pt x="46" y="39"/>
                  </a:lnTo>
                  <a:lnTo>
                    <a:pt x="36" y="41"/>
                  </a:lnTo>
                  <a:lnTo>
                    <a:pt x="25" y="39"/>
                  </a:lnTo>
                  <a:lnTo>
                    <a:pt x="17" y="32"/>
                  </a:lnTo>
                  <a:lnTo>
                    <a:pt x="15" y="21"/>
                  </a:lnTo>
                  <a:lnTo>
                    <a:pt x="17" y="11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7ED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860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7962" y="1158314"/>
            <a:ext cx="10069515" cy="4190284"/>
          </a:xfrm>
        </p:spPr>
        <p:txBody>
          <a:bodyPr>
            <a:normAutofit/>
          </a:bodyPr>
          <a:lstStyle/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意义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>
              <a:buNone/>
            </a:pPr>
            <a:r>
              <a:rPr lang="en-US" altLang="zh-CN" sz="2881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快速定位到潜在优质文档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基本依据：大部分优质文档在关键域有匹配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r>
              <a:rPr lang="zh-CN" altLang="en-US" sz="2881" dirty="0">
                <a:solidFill>
                  <a:schemeClr val="bg1"/>
                </a:solidFill>
                <a:latin typeface="+mn-ea"/>
              </a:rPr>
              <a:t>方法</a:t>
            </a:r>
            <a:endParaRPr lang="en-US" altLang="zh-CN" sz="2881" dirty="0">
              <a:solidFill>
                <a:schemeClr val="bg1"/>
              </a:solidFill>
              <a:latin typeface="+mn-ea"/>
            </a:endParaRPr>
          </a:p>
          <a:p>
            <a:pPr>
              <a:buNone/>
            </a:pPr>
            <a:r>
              <a:rPr lang="en-US" altLang="zh-CN" sz="2881" dirty="0">
                <a:solidFill>
                  <a:schemeClr val="bg1"/>
                </a:solidFill>
                <a:latin typeface="+mn-ea"/>
              </a:rPr>
              <a:t>	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限制查询</a:t>
            </a: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term</a:t>
            </a:r>
            <a:r>
              <a:rPr lang="zh-CN" altLang="en-US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仅在网页关键域求交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r>
              <a:rPr lang="en-US" altLang="zh-CN" sz="2401" dirty="0">
                <a:solidFill>
                  <a:schemeClr val="bg1"/>
                </a:solidFill>
              </a:rPr>
              <a:t>	</a:t>
            </a:r>
            <a:endParaRPr lang="en-US" altLang="zh-CN" sz="2401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  <a:p>
            <a:pPr>
              <a:buNone/>
            </a:pPr>
            <a:r>
              <a:rPr lang="en-US" altLang="zh-CN" sz="240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	</a:t>
            </a:r>
            <a:endParaRPr lang="en-US" altLang="zh-CN" sz="288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08" y="3880659"/>
            <a:ext cx="6402578" cy="2492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288534" y="3606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关键域检索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72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1906" y="1596105"/>
            <a:ext cx="6136786" cy="4721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7395810" y="2716436"/>
            <a:ext cx="4062380" cy="757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216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 A = {a1,a2,a3…,an} </a:t>
            </a:r>
          </a:p>
          <a:p>
            <a:pPr>
              <a:buNone/>
            </a:pPr>
            <a:r>
              <a:rPr lang="en-US" altLang="zh-CN" sz="2161" dirty="0">
                <a:solidFill>
                  <a:schemeClr val="tx1">
                    <a:lumMod val="85000"/>
                    <a:lumOff val="15000"/>
                  </a:schemeClr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2161" dirty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a  = {a3,…,am}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88534" y="36064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关键域检索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6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/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5240" y="3874770"/>
            <a:ext cx="12230100" cy="2080260"/>
          </a:xfrm>
          <a:prstGeom prst="rect">
            <a:avLst/>
          </a:prstGeom>
          <a:solidFill>
            <a:srgbClr val="00B4D9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69110" y="4523870"/>
            <a:ext cx="2656784" cy="954107"/>
            <a:chOff x="7143077" y="4271032"/>
            <a:chExt cx="2656784" cy="954107"/>
          </a:xfrm>
        </p:grpSpPr>
        <p:sp>
          <p:nvSpPr>
            <p:cNvPr id="22" name="文本框 21"/>
            <p:cNvSpPr txBox="1"/>
            <p:nvPr/>
          </p:nvSpPr>
          <p:spPr>
            <a:xfrm>
              <a:off x="7143077" y="4271032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基础排序</a:t>
              </a:r>
              <a:endParaRPr lang="zh-CN" altLang="en-US" sz="3200" b="1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2983" y="4886585"/>
              <a:ext cx="26468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主要文本相关性、意图查询</a:t>
              </a:r>
              <a:endParaRPr lang="zh-CN" altLang="en-US" sz="16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11071" y="4688828"/>
            <a:ext cx="1628799" cy="641573"/>
            <a:chOff x="611071" y="4688828"/>
            <a:chExt cx="1628799" cy="641573"/>
          </a:xfrm>
        </p:grpSpPr>
        <p:sp>
          <p:nvSpPr>
            <p:cNvPr id="25" name="文本框 24"/>
            <p:cNvSpPr txBox="1"/>
            <p:nvPr/>
          </p:nvSpPr>
          <p:spPr>
            <a:xfrm>
              <a:off x="1058136" y="4688828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Ranking</a:t>
              </a:r>
              <a:endParaRPr lang="zh-CN" altLang="en-US" sz="20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1071" y="502262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647919" y="4711151"/>
              <a:ext cx="328492" cy="311472"/>
            </a:xfrm>
            <a:custGeom>
              <a:avLst/>
              <a:gdLst>
                <a:gd name="T0" fmla="*/ 149 w 193"/>
                <a:gd name="T1" fmla="*/ 172 h 183"/>
                <a:gd name="T2" fmla="*/ 85 w 193"/>
                <a:gd name="T3" fmla="*/ 183 h 183"/>
                <a:gd name="T4" fmla="*/ 10 w 193"/>
                <a:gd name="T5" fmla="*/ 47 h 183"/>
                <a:gd name="T6" fmla="*/ 30 w 193"/>
                <a:gd name="T7" fmla="*/ 49 h 183"/>
                <a:gd name="T8" fmla="*/ 28 w 193"/>
                <a:gd name="T9" fmla="*/ 88 h 183"/>
                <a:gd name="T10" fmla="*/ 35 w 193"/>
                <a:gd name="T11" fmla="*/ 96 h 183"/>
                <a:gd name="T12" fmla="*/ 36 w 193"/>
                <a:gd name="T13" fmla="*/ 96 h 183"/>
                <a:gd name="T14" fmla="*/ 43 w 193"/>
                <a:gd name="T15" fmla="*/ 88 h 183"/>
                <a:gd name="T16" fmla="*/ 41 w 193"/>
                <a:gd name="T17" fmla="*/ 49 h 183"/>
                <a:gd name="T18" fmla="*/ 60 w 193"/>
                <a:gd name="T19" fmla="*/ 47 h 183"/>
                <a:gd name="T20" fmla="*/ 100 w 193"/>
                <a:gd name="T21" fmla="*/ 66 h 183"/>
                <a:gd name="T22" fmla="*/ 58 w 193"/>
                <a:gd name="T23" fmla="*/ 111 h 183"/>
                <a:gd name="T24" fmla="*/ 43 w 193"/>
                <a:gd name="T25" fmla="*/ 183 h 183"/>
                <a:gd name="T26" fmla="*/ 31 w 193"/>
                <a:gd name="T27" fmla="*/ 122 h 183"/>
                <a:gd name="T28" fmla="*/ 9 w 193"/>
                <a:gd name="T29" fmla="*/ 183 h 183"/>
                <a:gd name="T30" fmla="*/ 0 w 193"/>
                <a:gd name="T31" fmla="*/ 101 h 183"/>
                <a:gd name="T32" fmla="*/ 161 w 193"/>
                <a:gd name="T33" fmla="*/ 42 h 183"/>
                <a:gd name="T34" fmla="*/ 149 w 193"/>
                <a:gd name="T35" fmla="*/ 77 h 183"/>
                <a:gd name="T36" fmla="*/ 143 w 193"/>
                <a:gd name="T37" fmla="*/ 77 h 183"/>
                <a:gd name="T38" fmla="*/ 122 w 193"/>
                <a:gd name="T39" fmla="*/ 99 h 183"/>
                <a:gd name="T40" fmla="*/ 118 w 193"/>
                <a:gd name="T41" fmla="*/ 101 h 183"/>
                <a:gd name="T42" fmla="*/ 84 w 193"/>
                <a:gd name="T43" fmla="*/ 97 h 183"/>
                <a:gd name="T44" fmla="*/ 100 w 193"/>
                <a:gd name="T45" fmla="*/ 84 h 183"/>
                <a:gd name="T46" fmla="*/ 104 w 193"/>
                <a:gd name="T47" fmla="*/ 84 h 183"/>
                <a:gd name="T48" fmla="*/ 129 w 193"/>
                <a:gd name="T49" fmla="*/ 60 h 183"/>
                <a:gd name="T50" fmla="*/ 135 w 193"/>
                <a:gd name="T51" fmla="*/ 59 h 183"/>
                <a:gd name="T52" fmla="*/ 161 w 193"/>
                <a:gd name="T53" fmla="*/ 42 h 183"/>
                <a:gd name="T54" fmla="*/ 193 w 193"/>
                <a:gd name="T55" fmla="*/ 6 h 183"/>
                <a:gd name="T56" fmla="*/ 125 w 193"/>
                <a:gd name="T57" fmla="*/ 136 h 183"/>
                <a:gd name="T58" fmla="*/ 107 w 193"/>
                <a:gd name="T59" fmla="*/ 168 h 183"/>
                <a:gd name="T60" fmla="*/ 72 w 193"/>
                <a:gd name="T61" fmla="*/ 136 h 183"/>
                <a:gd name="T62" fmla="*/ 180 w 193"/>
                <a:gd name="T63" fmla="*/ 123 h 183"/>
                <a:gd name="T64" fmla="*/ 67 w 193"/>
                <a:gd name="T65" fmla="*/ 19 h 183"/>
                <a:gd name="T66" fmla="*/ 36 w 193"/>
                <a:gd name="T67" fmla="*/ 0 h 183"/>
                <a:gd name="T68" fmla="*/ 53 w 193"/>
                <a:gd name="T69" fmla="*/ 11 h 183"/>
                <a:gd name="T70" fmla="*/ 53 w 193"/>
                <a:gd name="T71" fmla="*/ 32 h 183"/>
                <a:gd name="T72" fmla="*/ 36 w 193"/>
                <a:gd name="T73" fmla="*/ 41 h 183"/>
                <a:gd name="T74" fmla="*/ 17 w 193"/>
                <a:gd name="T75" fmla="*/ 32 h 183"/>
                <a:gd name="T76" fmla="*/ 17 w 193"/>
                <a:gd name="T77" fmla="*/ 11 h 183"/>
                <a:gd name="T78" fmla="*/ 36 w 193"/>
                <a:gd name="T7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183">
                  <a:moveTo>
                    <a:pt x="85" y="172"/>
                  </a:moveTo>
                  <a:lnTo>
                    <a:pt x="149" y="172"/>
                  </a:lnTo>
                  <a:lnTo>
                    <a:pt x="149" y="183"/>
                  </a:lnTo>
                  <a:lnTo>
                    <a:pt x="85" y="183"/>
                  </a:lnTo>
                  <a:lnTo>
                    <a:pt x="85" y="172"/>
                  </a:lnTo>
                  <a:close/>
                  <a:moveTo>
                    <a:pt x="10" y="47"/>
                  </a:moveTo>
                  <a:lnTo>
                    <a:pt x="32" y="47"/>
                  </a:lnTo>
                  <a:lnTo>
                    <a:pt x="30" y="49"/>
                  </a:lnTo>
                  <a:lnTo>
                    <a:pt x="32" y="54"/>
                  </a:lnTo>
                  <a:lnTo>
                    <a:pt x="28" y="88"/>
                  </a:lnTo>
                  <a:lnTo>
                    <a:pt x="35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6" y="96"/>
                  </a:lnTo>
                  <a:lnTo>
                    <a:pt x="36" y="95"/>
                  </a:lnTo>
                  <a:lnTo>
                    <a:pt x="43" y="88"/>
                  </a:lnTo>
                  <a:lnTo>
                    <a:pt x="38" y="54"/>
                  </a:lnTo>
                  <a:lnTo>
                    <a:pt x="41" y="49"/>
                  </a:lnTo>
                  <a:lnTo>
                    <a:pt x="38" y="47"/>
                  </a:lnTo>
                  <a:lnTo>
                    <a:pt x="60" y="47"/>
                  </a:lnTo>
                  <a:lnTo>
                    <a:pt x="109" y="49"/>
                  </a:lnTo>
                  <a:lnTo>
                    <a:pt x="100" y="66"/>
                  </a:lnTo>
                  <a:lnTo>
                    <a:pt x="57" y="67"/>
                  </a:lnTo>
                  <a:lnTo>
                    <a:pt x="58" y="111"/>
                  </a:lnTo>
                  <a:lnTo>
                    <a:pt x="62" y="183"/>
                  </a:lnTo>
                  <a:lnTo>
                    <a:pt x="43" y="183"/>
                  </a:lnTo>
                  <a:lnTo>
                    <a:pt x="39" y="122"/>
                  </a:lnTo>
                  <a:lnTo>
                    <a:pt x="31" y="122"/>
                  </a:lnTo>
                  <a:lnTo>
                    <a:pt x="28" y="183"/>
                  </a:lnTo>
                  <a:lnTo>
                    <a:pt x="9" y="183"/>
                  </a:lnTo>
                  <a:lnTo>
                    <a:pt x="14" y="111"/>
                  </a:lnTo>
                  <a:lnTo>
                    <a:pt x="0" y="101"/>
                  </a:lnTo>
                  <a:lnTo>
                    <a:pt x="10" y="47"/>
                  </a:lnTo>
                  <a:close/>
                  <a:moveTo>
                    <a:pt x="161" y="42"/>
                  </a:moveTo>
                  <a:lnTo>
                    <a:pt x="167" y="46"/>
                  </a:lnTo>
                  <a:lnTo>
                    <a:pt x="149" y="77"/>
                  </a:lnTo>
                  <a:lnTo>
                    <a:pt x="147" y="81"/>
                  </a:lnTo>
                  <a:lnTo>
                    <a:pt x="143" y="77"/>
                  </a:lnTo>
                  <a:lnTo>
                    <a:pt x="134" y="67"/>
                  </a:lnTo>
                  <a:lnTo>
                    <a:pt x="122" y="99"/>
                  </a:lnTo>
                  <a:lnTo>
                    <a:pt x="121" y="103"/>
                  </a:lnTo>
                  <a:lnTo>
                    <a:pt x="118" y="101"/>
                  </a:lnTo>
                  <a:lnTo>
                    <a:pt x="101" y="90"/>
                  </a:lnTo>
                  <a:lnTo>
                    <a:pt x="84" y="97"/>
                  </a:lnTo>
                  <a:lnTo>
                    <a:pt x="81" y="90"/>
                  </a:lnTo>
                  <a:lnTo>
                    <a:pt x="100" y="84"/>
                  </a:lnTo>
                  <a:lnTo>
                    <a:pt x="102" y="83"/>
                  </a:lnTo>
                  <a:lnTo>
                    <a:pt x="104" y="84"/>
                  </a:lnTo>
                  <a:lnTo>
                    <a:pt x="118" y="94"/>
                  </a:lnTo>
                  <a:lnTo>
                    <a:pt x="129" y="60"/>
                  </a:lnTo>
                  <a:lnTo>
                    <a:pt x="130" y="54"/>
                  </a:lnTo>
                  <a:lnTo>
                    <a:pt x="135" y="59"/>
                  </a:lnTo>
                  <a:lnTo>
                    <a:pt x="146" y="70"/>
                  </a:lnTo>
                  <a:lnTo>
                    <a:pt x="161" y="42"/>
                  </a:lnTo>
                  <a:close/>
                  <a:moveTo>
                    <a:pt x="67" y="6"/>
                  </a:moveTo>
                  <a:lnTo>
                    <a:pt x="193" y="6"/>
                  </a:lnTo>
                  <a:lnTo>
                    <a:pt x="193" y="136"/>
                  </a:lnTo>
                  <a:lnTo>
                    <a:pt x="125" y="136"/>
                  </a:lnTo>
                  <a:lnTo>
                    <a:pt x="125" y="168"/>
                  </a:lnTo>
                  <a:lnTo>
                    <a:pt x="107" y="168"/>
                  </a:lnTo>
                  <a:lnTo>
                    <a:pt x="107" y="136"/>
                  </a:lnTo>
                  <a:lnTo>
                    <a:pt x="72" y="136"/>
                  </a:lnTo>
                  <a:lnTo>
                    <a:pt x="72" y="123"/>
                  </a:lnTo>
                  <a:lnTo>
                    <a:pt x="180" y="123"/>
                  </a:lnTo>
                  <a:lnTo>
                    <a:pt x="180" y="19"/>
                  </a:lnTo>
                  <a:lnTo>
                    <a:pt x="67" y="19"/>
                  </a:lnTo>
                  <a:lnTo>
                    <a:pt x="67" y="6"/>
                  </a:lnTo>
                  <a:close/>
                  <a:moveTo>
                    <a:pt x="36" y="0"/>
                  </a:moveTo>
                  <a:lnTo>
                    <a:pt x="46" y="3"/>
                  </a:lnTo>
                  <a:lnTo>
                    <a:pt x="53" y="11"/>
                  </a:lnTo>
                  <a:lnTo>
                    <a:pt x="57" y="21"/>
                  </a:lnTo>
                  <a:lnTo>
                    <a:pt x="53" y="32"/>
                  </a:lnTo>
                  <a:lnTo>
                    <a:pt x="46" y="39"/>
                  </a:lnTo>
                  <a:lnTo>
                    <a:pt x="36" y="41"/>
                  </a:lnTo>
                  <a:lnTo>
                    <a:pt x="25" y="39"/>
                  </a:lnTo>
                  <a:lnTo>
                    <a:pt x="17" y="32"/>
                  </a:lnTo>
                  <a:lnTo>
                    <a:pt x="15" y="21"/>
                  </a:lnTo>
                  <a:lnTo>
                    <a:pt x="17" y="11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7ED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05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744715" y="4131491"/>
            <a:ext cx="1492134" cy="1584176"/>
            <a:chOff x="899592" y="4221088"/>
            <a:chExt cx="1492134" cy="1584176"/>
          </a:xfr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>
              <a:off x="899592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NQ</a:t>
              </a:r>
              <a:endParaRPr lang="zh-CN" altLang="en-US" dirty="0"/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403648" y="4221088"/>
              <a:ext cx="54006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QS</a:t>
              </a:r>
              <a:endParaRPr lang="zh-CN" altLang="en-US" dirty="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743654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NQ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>
              <a:stCxn id="8" idx="0"/>
              <a:endCxn id="9" idx="2"/>
            </p:cNvCxnSpPr>
            <p:nvPr/>
          </p:nvCxnSpPr>
          <p:spPr>
            <a:xfrm flipV="1">
              <a:off x="1223628" y="4869160"/>
              <a:ext cx="45005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2" name="直接箭头连接符 11"/>
            <p:cNvCxnSpPr>
              <a:stCxn id="10" idx="0"/>
              <a:endCxn id="9" idx="2"/>
            </p:cNvCxnSpPr>
            <p:nvPr/>
          </p:nvCxnSpPr>
          <p:spPr>
            <a:xfrm flipH="1" flipV="1">
              <a:off x="1673678" y="4869160"/>
              <a:ext cx="394012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3534898" y="4131491"/>
            <a:ext cx="1492134" cy="1584176"/>
            <a:chOff x="899592" y="4221088"/>
            <a:chExt cx="1492134" cy="1584176"/>
          </a:xfr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" name="圆角矩形 13"/>
            <p:cNvSpPr/>
            <p:nvPr/>
          </p:nvSpPr>
          <p:spPr>
            <a:xfrm>
              <a:off x="899592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NQ</a:t>
              </a:r>
              <a:endParaRPr lang="zh-CN" altLang="en-US" dirty="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1403648" y="4221088"/>
              <a:ext cx="54006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QS</a:t>
              </a:r>
              <a:endParaRPr lang="zh-CN" altLang="en-US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743654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NQ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14" idx="0"/>
              <a:endCxn id="15" idx="2"/>
            </p:cNvCxnSpPr>
            <p:nvPr/>
          </p:nvCxnSpPr>
          <p:spPr>
            <a:xfrm flipV="1">
              <a:off x="1223628" y="4869160"/>
              <a:ext cx="45005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18" name="直接箭头连接符 17"/>
            <p:cNvCxnSpPr>
              <a:stCxn id="16" idx="0"/>
              <a:endCxn id="15" idx="2"/>
            </p:cNvCxnSpPr>
            <p:nvPr/>
          </p:nvCxnSpPr>
          <p:spPr>
            <a:xfrm flipH="1" flipV="1">
              <a:off x="1673678" y="4869160"/>
              <a:ext cx="394012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5345115" y="4131491"/>
            <a:ext cx="1492134" cy="1584176"/>
            <a:chOff x="899592" y="4221088"/>
            <a:chExt cx="1492134" cy="1584176"/>
          </a:xfr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0" name="圆角矩形 19"/>
            <p:cNvSpPr/>
            <p:nvPr/>
          </p:nvSpPr>
          <p:spPr>
            <a:xfrm>
              <a:off x="899592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r>
                <a:rPr lang="en-US" altLang="zh-CN" dirty="0"/>
                <a:t>Q</a:t>
              </a:r>
              <a:endParaRPr lang="zh-CN" altLang="en-US" dirty="0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403648" y="4221088"/>
              <a:ext cx="54006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QS</a:t>
              </a:r>
              <a:endParaRPr lang="zh-CN" altLang="en-US" dirty="0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743654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F</a:t>
              </a:r>
              <a:r>
                <a:rPr lang="en-US" altLang="zh-CN" dirty="0"/>
                <a:t>Q</a:t>
              </a:r>
              <a:endParaRPr lang="zh-CN" altLang="en-US" dirty="0"/>
            </a:p>
          </p:txBody>
        </p:sp>
        <p:cxnSp>
          <p:nvCxnSpPr>
            <p:cNvPr id="23" name="直接箭头连接符 22"/>
            <p:cNvCxnSpPr>
              <a:stCxn id="20" idx="0"/>
              <a:endCxn id="21" idx="2"/>
            </p:cNvCxnSpPr>
            <p:nvPr/>
          </p:nvCxnSpPr>
          <p:spPr>
            <a:xfrm flipV="1">
              <a:off x="1223628" y="4869160"/>
              <a:ext cx="45005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24" name="直接箭头连接符 23"/>
            <p:cNvCxnSpPr>
              <a:stCxn id="22" idx="0"/>
              <a:endCxn id="21" idx="2"/>
            </p:cNvCxnSpPr>
            <p:nvPr/>
          </p:nvCxnSpPr>
          <p:spPr>
            <a:xfrm flipH="1" flipV="1">
              <a:off x="1673678" y="4869160"/>
              <a:ext cx="394012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grpSp>
        <p:nvGrpSpPr>
          <p:cNvPr id="25" name="组合 24"/>
          <p:cNvGrpSpPr/>
          <p:nvPr/>
        </p:nvGrpSpPr>
        <p:grpSpPr>
          <a:xfrm>
            <a:off x="7217323" y="4139875"/>
            <a:ext cx="1492134" cy="1584176"/>
            <a:chOff x="899592" y="4221088"/>
            <a:chExt cx="1492134" cy="1584176"/>
          </a:xfrm>
          <a:solidFill>
            <a:schemeClr val="bg2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圆角矩形 25"/>
            <p:cNvSpPr/>
            <p:nvPr/>
          </p:nvSpPr>
          <p:spPr>
            <a:xfrm>
              <a:off x="899592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r>
                <a:rPr lang="en-US" altLang="zh-CN" dirty="0"/>
                <a:t>Q</a:t>
              </a:r>
              <a:endParaRPr lang="zh-CN" altLang="en-US" dirty="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403648" y="4221088"/>
              <a:ext cx="540060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QS</a:t>
              </a:r>
              <a:endParaRPr lang="zh-CN" altLang="en-US" dirty="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743654" y="5157192"/>
              <a:ext cx="648072" cy="648072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I</a:t>
              </a:r>
              <a:r>
                <a:rPr lang="en-US" altLang="zh-CN" dirty="0"/>
                <a:t>Q</a:t>
              </a:r>
              <a:endParaRPr lang="zh-CN" altLang="en-US" dirty="0"/>
            </a:p>
          </p:txBody>
        </p:sp>
        <p:cxnSp>
          <p:nvCxnSpPr>
            <p:cNvPr id="29" name="直接箭头连接符 28"/>
            <p:cNvCxnSpPr>
              <a:stCxn id="26" idx="0"/>
              <a:endCxn id="27" idx="2"/>
            </p:cNvCxnSpPr>
            <p:nvPr/>
          </p:nvCxnSpPr>
          <p:spPr>
            <a:xfrm flipV="1">
              <a:off x="1223628" y="4869160"/>
              <a:ext cx="450050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30" name="直接箭头连接符 29"/>
            <p:cNvCxnSpPr>
              <a:stCxn id="28" idx="0"/>
              <a:endCxn id="27" idx="2"/>
            </p:cNvCxnSpPr>
            <p:nvPr/>
          </p:nvCxnSpPr>
          <p:spPr>
            <a:xfrm flipH="1" flipV="1">
              <a:off x="1673678" y="4869160"/>
              <a:ext cx="394012" cy="2880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</p:cxnSp>
      </p:grpSp>
      <p:sp>
        <p:nvSpPr>
          <p:cNvPr id="31" name="圆角矩形 30"/>
          <p:cNvSpPr/>
          <p:nvPr/>
        </p:nvSpPr>
        <p:spPr>
          <a:xfrm>
            <a:off x="4182970" y="2691331"/>
            <a:ext cx="2028492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WebCache</a:t>
            </a:r>
            <a:endParaRPr lang="zh-CN" altLang="en-US" dirty="0"/>
          </a:p>
        </p:txBody>
      </p:sp>
      <p:sp>
        <p:nvSpPr>
          <p:cNvPr id="32" name="圆角矩形 31"/>
          <p:cNvSpPr/>
          <p:nvPr/>
        </p:nvSpPr>
        <p:spPr>
          <a:xfrm>
            <a:off x="4198032" y="1611211"/>
            <a:ext cx="2028492" cy="64807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SearchHub</a:t>
            </a:r>
            <a:endParaRPr lang="zh-CN" altLang="en-US" dirty="0"/>
          </a:p>
        </p:txBody>
      </p:sp>
      <p:cxnSp>
        <p:nvCxnSpPr>
          <p:cNvPr id="33" name="直接箭头连接符 32"/>
          <p:cNvCxnSpPr>
            <a:stCxn id="9" idx="0"/>
            <a:endCxn id="31" idx="2"/>
          </p:cNvCxnSpPr>
          <p:nvPr/>
        </p:nvCxnSpPr>
        <p:spPr>
          <a:xfrm flipV="1">
            <a:off x="2518802" y="3339403"/>
            <a:ext cx="2678415" cy="792088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5" idx="0"/>
            <a:endCxn id="31" idx="2"/>
          </p:cNvCxnSpPr>
          <p:nvPr/>
        </p:nvCxnSpPr>
        <p:spPr>
          <a:xfrm flipV="1">
            <a:off x="4308984" y="3339403"/>
            <a:ext cx="888232" cy="792088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1" idx="0"/>
            <a:endCxn id="31" idx="2"/>
          </p:cNvCxnSpPr>
          <p:nvPr/>
        </p:nvCxnSpPr>
        <p:spPr>
          <a:xfrm flipH="1" flipV="1">
            <a:off x="5197217" y="3339403"/>
            <a:ext cx="921985" cy="792088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0"/>
            <a:endCxn id="31" idx="2"/>
          </p:cNvCxnSpPr>
          <p:nvPr/>
        </p:nvCxnSpPr>
        <p:spPr>
          <a:xfrm flipH="1" flipV="1">
            <a:off x="5197217" y="3339403"/>
            <a:ext cx="2794193" cy="800472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31" idx="0"/>
            <a:endCxn id="32" idx="2"/>
          </p:cNvCxnSpPr>
          <p:nvPr/>
        </p:nvCxnSpPr>
        <p:spPr>
          <a:xfrm flipV="1">
            <a:off x="5197216" y="2259283"/>
            <a:ext cx="15062" cy="432048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896200" y="2058846"/>
            <a:ext cx="25922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Query Server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Local Query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Normal Query(NQ)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Fast Query(FQ)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</a:rPr>
              <a:t>Instant Query(IQ)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排序架构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收集检索系统返回的结果（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条），将最好的结果调到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45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 3"/>
          <p:cNvGrpSpPr/>
          <p:nvPr/>
        </p:nvGrpSpPr>
        <p:grpSpPr>
          <a:xfrm>
            <a:off x="1755744" y="1203771"/>
            <a:ext cx="8345592" cy="5331514"/>
            <a:chOff x="1854864" y="980728"/>
            <a:chExt cx="8345592" cy="5331514"/>
          </a:xfrm>
        </p:grpSpPr>
        <p:sp>
          <p:nvSpPr>
            <p:cNvPr id="5" name="圆角矩形 4"/>
            <p:cNvSpPr/>
            <p:nvPr/>
          </p:nvSpPr>
          <p:spPr>
            <a:xfrm>
              <a:off x="6816080" y="980728"/>
              <a:ext cx="1584176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查询词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439816" y="994433"/>
              <a:ext cx="1584176" cy="5760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网页</a:t>
              </a:r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6240016" y="2423810"/>
              <a:ext cx="3960440" cy="23762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与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查询相关的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Rank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6439101" y="2711842"/>
              <a:ext cx="1584176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TitleRank</a:t>
              </a:r>
              <a:endParaRPr lang="zh-CN" altLang="en-US" dirty="0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8400256" y="2711842"/>
              <a:ext cx="1584176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AnchorRank</a:t>
              </a:r>
              <a:endParaRPr lang="zh-CN" altLang="en-US" dirty="0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410062" y="3697184"/>
              <a:ext cx="1584176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Matchrank</a:t>
              </a:r>
              <a:endParaRPr lang="zh-CN" altLang="en-US" dirty="0"/>
            </a:p>
          </p:txBody>
        </p:sp>
        <p:cxnSp>
          <p:nvCxnSpPr>
            <p:cNvPr id="19" name="肘形连接符 18"/>
            <p:cNvCxnSpPr>
              <a:endCxn id="11" idx="0"/>
            </p:cNvCxnSpPr>
            <p:nvPr/>
          </p:nvCxnSpPr>
          <p:spPr>
            <a:xfrm>
              <a:off x="5447928" y="1906050"/>
              <a:ext cx="2772308" cy="517761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>
              <a:stCxn id="5" idx="2"/>
            </p:cNvCxnSpPr>
            <p:nvPr/>
          </p:nvCxnSpPr>
          <p:spPr>
            <a:xfrm>
              <a:off x="7608168" y="1556793"/>
              <a:ext cx="0" cy="34925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圆角矩形 27"/>
            <p:cNvSpPr/>
            <p:nvPr/>
          </p:nvSpPr>
          <p:spPr>
            <a:xfrm>
              <a:off x="8400256" y="3697184"/>
              <a:ext cx="1584176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BRank</a:t>
              </a:r>
              <a:endParaRPr lang="zh-CN" altLang="en-US" dirty="0"/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5447928" y="1570498"/>
              <a:ext cx="0" cy="33565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肘形连接符 54"/>
            <p:cNvCxnSpPr>
              <a:endCxn id="76" idx="0"/>
            </p:cNvCxnSpPr>
            <p:nvPr/>
          </p:nvCxnSpPr>
          <p:spPr>
            <a:xfrm rot="10800000" flipV="1">
              <a:off x="3867420" y="1918292"/>
              <a:ext cx="1220468" cy="50551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087888" y="1570498"/>
              <a:ext cx="0" cy="3477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圆角矩形 67"/>
            <p:cNvSpPr/>
            <p:nvPr/>
          </p:nvSpPr>
          <p:spPr>
            <a:xfrm>
              <a:off x="4655840" y="5736178"/>
              <a:ext cx="2448272" cy="576064"/>
            </a:xfrm>
            <a:prstGeom prst="roundRect">
              <a:avLst/>
            </a:prstGeom>
            <a:solidFill>
              <a:srgbClr val="FFC000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Rank</a:t>
              </a:r>
              <a:endParaRPr lang="zh-CN" altLang="en-US" dirty="0"/>
            </a:p>
          </p:txBody>
        </p:sp>
        <p:cxnSp>
          <p:nvCxnSpPr>
            <p:cNvPr id="70" name="直接连接符 69"/>
            <p:cNvCxnSpPr>
              <a:stCxn id="76" idx="2"/>
            </p:cNvCxnSpPr>
            <p:nvPr/>
          </p:nvCxnSpPr>
          <p:spPr>
            <a:xfrm flipH="1">
              <a:off x="3867420" y="4800074"/>
              <a:ext cx="1" cy="57606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肘形连接符 71"/>
            <p:cNvCxnSpPr>
              <a:endCxn id="68" idx="0"/>
            </p:cNvCxnSpPr>
            <p:nvPr/>
          </p:nvCxnSpPr>
          <p:spPr>
            <a:xfrm>
              <a:off x="3867420" y="5376138"/>
              <a:ext cx="2012557" cy="360040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肘形连接符 74"/>
            <p:cNvCxnSpPr>
              <a:stCxn id="11" idx="2"/>
            </p:cNvCxnSpPr>
            <p:nvPr/>
          </p:nvCxnSpPr>
          <p:spPr>
            <a:xfrm rot="5400000">
              <a:off x="6762075" y="3917977"/>
              <a:ext cx="576064" cy="2340258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>
            <a:xfrm>
              <a:off x="1854864" y="2423810"/>
              <a:ext cx="4025112" cy="237626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1"/>
            <a:lstStyle/>
            <a:p>
              <a:pPr algn="ctr"/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与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查询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无</a:t>
              </a:r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关的</a:t>
              </a:r>
              <a:r>
                <a:rPr lang="en-US" altLang="zh-CN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Rank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77" name="圆角矩形 76"/>
            <p:cNvSpPr/>
            <p:nvPr/>
          </p:nvSpPr>
          <p:spPr>
            <a:xfrm>
              <a:off x="2166782" y="2683075"/>
              <a:ext cx="1528681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PageRank</a:t>
              </a:r>
              <a:endParaRPr lang="zh-CN" altLang="en-US" dirty="0"/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127937" y="2683075"/>
              <a:ext cx="1528681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UserRank</a:t>
              </a:r>
              <a:endParaRPr lang="zh-CN" altLang="en-US" dirty="0"/>
            </a:p>
          </p:txBody>
        </p:sp>
        <p:sp>
          <p:nvSpPr>
            <p:cNvPr id="79" name="圆角矩形 78"/>
            <p:cNvSpPr/>
            <p:nvPr/>
          </p:nvSpPr>
          <p:spPr>
            <a:xfrm>
              <a:off x="2137743" y="3668417"/>
              <a:ext cx="1528681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Sitelevel</a:t>
              </a:r>
              <a:endParaRPr lang="zh-CN" altLang="en-US" dirty="0"/>
            </a:p>
          </p:txBody>
        </p:sp>
        <p:sp>
          <p:nvSpPr>
            <p:cNvPr id="80" name="圆角矩形 79"/>
            <p:cNvSpPr/>
            <p:nvPr/>
          </p:nvSpPr>
          <p:spPr>
            <a:xfrm>
              <a:off x="4127937" y="3668417"/>
              <a:ext cx="1528681" cy="576064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/>
                <a:t>TimeRank</a:t>
              </a:r>
              <a:endParaRPr lang="zh-CN" altLang="en-US" dirty="0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88534" y="360642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如何给网页打分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主要是文本相关性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52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与查询无关的</a:t>
            </a:r>
            <a:r>
              <a:rPr lang="en-US" altLang="zh-CN" dirty="0" smtClean="0">
                <a:solidFill>
                  <a:srgbClr val="00B4D9"/>
                </a:solidFill>
              </a:rPr>
              <a:t>Rank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FFFFFF"/>
                </a:solidFill>
              </a:rPr>
              <a:t>Pagerank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页面的级别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en-US" altLang="zh-CN" dirty="0" err="1" smtClean="0">
                <a:solidFill>
                  <a:srgbClr val="FFFFFF"/>
                </a:solidFill>
              </a:rPr>
              <a:t>Userrank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用户访问的热度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en-US" altLang="zh-CN" dirty="0" err="1" smtClean="0">
                <a:solidFill>
                  <a:srgbClr val="FFFFFF"/>
                </a:solidFill>
              </a:rPr>
              <a:t>SiteLevel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站点的权威性程度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en-US" altLang="zh-CN" dirty="0" err="1" smtClean="0">
                <a:solidFill>
                  <a:srgbClr val="FFFFFF"/>
                </a:solidFill>
              </a:rPr>
              <a:t>Timerank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新</a:t>
            </a:r>
            <a:r>
              <a:rPr lang="zh-CN" altLang="en-US" dirty="0" smtClean="0">
                <a:solidFill>
                  <a:srgbClr val="FFFFFF"/>
                </a:solidFill>
              </a:rPr>
              <a:t>旧程度</a:t>
            </a:r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8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Title-</a:t>
            </a:r>
            <a:r>
              <a:rPr lang="zh-CN" altLang="en-US" dirty="0" smtClean="0">
                <a:solidFill>
                  <a:srgbClr val="00B4D9"/>
                </a:solidFill>
              </a:rPr>
              <a:t>用户对标题的认知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991544" y="1666132"/>
            <a:ext cx="7571184" cy="4859213"/>
          </a:xfrm>
        </p:spPr>
        <p:txBody>
          <a:bodyPr/>
          <a:lstStyle/>
          <a:p>
            <a:r>
              <a:rPr lang="zh-CN" altLang="en-US" sz="3600" dirty="0">
                <a:solidFill>
                  <a:schemeClr val="bg1"/>
                </a:solidFill>
              </a:rPr>
              <a:t>查询词：高考零分作文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非常好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很好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相关</a:t>
            </a:r>
            <a:endParaRPr lang="en-US" altLang="zh-CN" sz="3600" dirty="0">
              <a:solidFill>
                <a:schemeClr val="bg1"/>
              </a:solidFill>
            </a:endParaRPr>
          </a:p>
          <a:p>
            <a:r>
              <a:rPr lang="zh-CN" altLang="en-US" sz="3600" dirty="0">
                <a:solidFill>
                  <a:schemeClr val="bg1"/>
                </a:solidFill>
              </a:rPr>
              <a:t>沾边</a:t>
            </a:r>
            <a:endParaRPr lang="en-US" altLang="zh-CN" sz="36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260" y="4332710"/>
            <a:ext cx="4991100" cy="75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98" y="2268860"/>
            <a:ext cx="4705350" cy="800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99" y="3125342"/>
            <a:ext cx="4352925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99" y="3763888"/>
            <a:ext cx="4657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6459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B4D9"/>
                </a:solidFill>
              </a:rPr>
              <a:t>Titlerank</a:t>
            </a:r>
            <a:r>
              <a:rPr lang="zh-CN" altLang="en-US" dirty="0" smtClean="0"/>
              <a:t>的考虑因素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目标：查询与网页标题的语义相似度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基本思想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zh-CN" dirty="0">
                <a:solidFill>
                  <a:srgbClr val="FF0000"/>
                </a:solidFill>
              </a:rPr>
              <a:t>	</a:t>
            </a:r>
            <a:r>
              <a:rPr lang="zh-CN" altLang="en-US" sz="3600" b="1" dirty="0">
                <a:solidFill>
                  <a:srgbClr val="FF0000"/>
                </a:solidFill>
              </a:rPr>
              <a:t>网页标题与用户的查询需求越吻合，得分越高</a:t>
            </a:r>
            <a:endParaRPr lang="en-US" altLang="zh-CN" sz="3600" b="1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主要考虑因素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</a:rPr>
              <a:t>命中关键词的数量及重要度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</a:rPr>
              <a:t>命中</a:t>
            </a:r>
            <a:r>
              <a:rPr lang="zh-CN" altLang="en-US" dirty="0">
                <a:solidFill>
                  <a:schemeClr val="bg1"/>
                </a:solidFill>
              </a:rPr>
              <a:t>位置  </a:t>
            </a:r>
            <a:r>
              <a:rPr lang="zh-CN" altLang="en-US" dirty="0" smtClean="0">
                <a:solidFill>
                  <a:schemeClr val="bg1"/>
                </a:solidFill>
              </a:rPr>
              <a:t>命中的关键词间隔   </a:t>
            </a:r>
            <a:r>
              <a:rPr lang="zh-CN" altLang="en-US" dirty="0">
                <a:solidFill>
                  <a:schemeClr val="bg1"/>
                </a:solidFill>
              </a:rPr>
              <a:t>是否有逆序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zh-CN" altLang="en-US" dirty="0">
                <a:solidFill>
                  <a:schemeClr val="bg1"/>
                </a:solidFill>
              </a:rPr>
              <a:t>命中词的权重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Font typeface="Wingdings" pitchFamily="2" charset="2"/>
              <a:buChar char="ü"/>
            </a:pPr>
            <a:r>
              <a:rPr lang="zh-CN" altLang="en-US" dirty="0" smtClean="0">
                <a:solidFill>
                  <a:schemeClr val="bg1"/>
                </a:solidFill>
              </a:rPr>
              <a:t>同义词命中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315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什么是</a:t>
            </a:r>
            <a:r>
              <a:rPr lang="en-US" altLang="zh-CN" dirty="0" smtClean="0">
                <a:solidFill>
                  <a:srgbClr val="00B4D9"/>
                </a:solidFill>
              </a:rPr>
              <a:t>Anchor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2"/>
            <a:ext cx="8229600" cy="748679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别的网站指向网页时的链接名字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860" y="2348881"/>
            <a:ext cx="6652825" cy="2557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椭圆 4"/>
          <p:cNvSpPr/>
          <p:nvPr/>
        </p:nvSpPr>
        <p:spPr>
          <a:xfrm>
            <a:off x="4655840" y="2708920"/>
            <a:ext cx="1080120" cy="57606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4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Anchor</a:t>
            </a:r>
            <a:r>
              <a:rPr lang="zh-CN" altLang="en-US" dirty="0" smtClean="0">
                <a:solidFill>
                  <a:srgbClr val="00B4D9"/>
                </a:solidFill>
              </a:rPr>
              <a:t>说明了什么？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2"/>
            <a:ext cx="8435280" cy="1252735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网站对于查询词的权威性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词：上海大众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495600" y="2996953"/>
          <a:ext cx="7056784" cy="242227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352261"/>
                <a:gridCol w="815309"/>
                <a:gridCol w="3889214"/>
              </a:tblGrid>
              <a:tr h="568073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权重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URL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上海大众官网首页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http://www.csvw.com/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太平洋汽车网专题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http://price.pcauto.com.cn/brand.jsp?bid=5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易车网专题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http://car.bitauto.com/shanghaidazhong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百度百科同名词条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http://baike.baidu.com/view/182063.htm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上海大众车友会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http://www.mysvw.com/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16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57739" y="1919463"/>
            <a:ext cx="5263036" cy="1898970"/>
            <a:chOff x="732916" y="2247609"/>
            <a:chExt cx="5263036" cy="1598455"/>
          </a:xfrm>
        </p:grpSpPr>
        <p:sp>
          <p:nvSpPr>
            <p:cNvPr id="4" name="矩形 3"/>
            <p:cNvSpPr/>
            <p:nvPr/>
          </p:nvSpPr>
          <p:spPr>
            <a:xfrm>
              <a:off x="1640336" y="2247609"/>
              <a:ext cx="4355616" cy="1598455"/>
            </a:xfrm>
            <a:prstGeom prst="rect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732916" y="2247609"/>
              <a:ext cx="914400" cy="1598455"/>
              <a:chOff x="732916" y="2247609"/>
              <a:chExt cx="914400" cy="1598455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732916" y="2247609"/>
                <a:ext cx="914400" cy="1598455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Freeform 10"/>
              <p:cNvSpPr>
                <a:spLocks noEditPoints="1"/>
              </p:cNvSpPr>
              <p:nvPr/>
            </p:nvSpPr>
            <p:spPr bwMode="auto">
              <a:xfrm>
                <a:off x="1069062" y="2929804"/>
                <a:ext cx="242108" cy="234064"/>
              </a:xfrm>
              <a:custGeom>
                <a:avLst/>
                <a:gdLst>
                  <a:gd name="T0" fmla="*/ 62 w 124"/>
                  <a:gd name="T1" fmla="*/ 0 h 120"/>
                  <a:gd name="T2" fmla="*/ 104 w 124"/>
                  <a:gd name="T3" fmla="*/ 42 h 120"/>
                  <a:gd name="T4" fmla="*/ 120 w 124"/>
                  <a:gd name="T5" fmla="*/ 86 h 120"/>
                  <a:gd name="T6" fmla="*/ 116 w 124"/>
                  <a:gd name="T7" fmla="*/ 96 h 120"/>
                  <a:gd name="T8" fmla="*/ 83 w 124"/>
                  <a:gd name="T9" fmla="*/ 96 h 120"/>
                  <a:gd name="T10" fmla="*/ 83 w 124"/>
                  <a:gd name="T11" fmla="*/ 99 h 120"/>
                  <a:gd name="T12" fmla="*/ 62 w 124"/>
                  <a:gd name="T13" fmla="*/ 120 h 120"/>
                  <a:gd name="T14" fmla="*/ 41 w 124"/>
                  <a:gd name="T15" fmla="*/ 99 h 120"/>
                  <a:gd name="T16" fmla="*/ 41 w 124"/>
                  <a:gd name="T17" fmla="*/ 96 h 120"/>
                  <a:gd name="T18" fmla="*/ 8 w 124"/>
                  <a:gd name="T19" fmla="*/ 96 h 120"/>
                  <a:gd name="T20" fmla="*/ 4 w 124"/>
                  <a:gd name="T21" fmla="*/ 86 h 120"/>
                  <a:gd name="T22" fmla="*/ 18 w 124"/>
                  <a:gd name="T23" fmla="*/ 64 h 120"/>
                  <a:gd name="T24" fmla="*/ 20 w 124"/>
                  <a:gd name="T25" fmla="*/ 42 h 120"/>
                  <a:gd name="T26" fmla="*/ 62 w 124"/>
                  <a:gd name="T27" fmla="*/ 0 h 120"/>
                  <a:gd name="T28" fmla="*/ 62 w 124"/>
                  <a:gd name="T29" fmla="*/ 6 h 120"/>
                  <a:gd name="T30" fmla="*/ 26 w 124"/>
                  <a:gd name="T31" fmla="*/ 42 h 120"/>
                  <a:gd name="T32" fmla="*/ 8 w 124"/>
                  <a:gd name="T33" fmla="*/ 90 h 120"/>
                  <a:gd name="T34" fmla="*/ 116 w 124"/>
                  <a:gd name="T35" fmla="*/ 90 h 120"/>
                  <a:gd name="T36" fmla="*/ 98 w 124"/>
                  <a:gd name="T37" fmla="*/ 42 h 120"/>
                  <a:gd name="T38" fmla="*/ 62 w 124"/>
                  <a:gd name="T39" fmla="*/ 6 h 120"/>
                  <a:gd name="T40" fmla="*/ 77 w 124"/>
                  <a:gd name="T41" fmla="*/ 96 h 120"/>
                  <a:gd name="T42" fmla="*/ 47 w 124"/>
                  <a:gd name="T43" fmla="*/ 96 h 120"/>
                  <a:gd name="T44" fmla="*/ 47 w 124"/>
                  <a:gd name="T45" fmla="*/ 99 h 120"/>
                  <a:gd name="T46" fmla="*/ 62 w 124"/>
                  <a:gd name="T47" fmla="*/ 114 h 120"/>
                  <a:gd name="T48" fmla="*/ 77 w 124"/>
                  <a:gd name="T49" fmla="*/ 99 h 120"/>
                  <a:gd name="T50" fmla="*/ 77 w 124"/>
                  <a:gd name="T51" fmla="*/ 9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4" h="120">
                    <a:moveTo>
                      <a:pt x="62" y="0"/>
                    </a:moveTo>
                    <a:cubicBezTo>
                      <a:pt x="85" y="0"/>
                      <a:pt x="104" y="19"/>
                      <a:pt x="104" y="42"/>
                    </a:cubicBezTo>
                    <a:cubicBezTo>
                      <a:pt x="104" y="65"/>
                      <a:pt x="106" y="72"/>
                      <a:pt x="120" y="86"/>
                    </a:cubicBezTo>
                    <a:cubicBezTo>
                      <a:pt x="124" y="90"/>
                      <a:pt x="121" y="96"/>
                      <a:pt x="116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11"/>
                      <a:pt x="74" y="120"/>
                      <a:pt x="62" y="120"/>
                    </a:cubicBezTo>
                    <a:cubicBezTo>
                      <a:pt x="50" y="120"/>
                      <a:pt x="41" y="111"/>
                      <a:pt x="41" y="99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3" y="96"/>
                      <a:pt x="0" y="90"/>
                      <a:pt x="4" y="86"/>
                    </a:cubicBezTo>
                    <a:cubicBezTo>
                      <a:pt x="12" y="78"/>
                      <a:pt x="16" y="71"/>
                      <a:pt x="18" y="64"/>
                    </a:cubicBezTo>
                    <a:cubicBezTo>
                      <a:pt x="20" y="59"/>
                      <a:pt x="20" y="54"/>
                      <a:pt x="20" y="42"/>
                    </a:cubicBezTo>
                    <a:cubicBezTo>
                      <a:pt x="20" y="19"/>
                      <a:pt x="39" y="0"/>
                      <a:pt x="62" y="0"/>
                    </a:cubicBezTo>
                    <a:close/>
                    <a:moveTo>
                      <a:pt x="62" y="6"/>
                    </a:moveTo>
                    <a:cubicBezTo>
                      <a:pt x="42" y="6"/>
                      <a:pt x="26" y="22"/>
                      <a:pt x="26" y="42"/>
                    </a:cubicBezTo>
                    <a:cubicBezTo>
                      <a:pt x="26" y="60"/>
                      <a:pt x="26" y="72"/>
                      <a:pt x="8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98" y="72"/>
                      <a:pt x="98" y="60"/>
                      <a:pt x="98" y="42"/>
                    </a:cubicBezTo>
                    <a:cubicBezTo>
                      <a:pt x="98" y="22"/>
                      <a:pt x="82" y="6"/>
                      <a:pt x="62" y="6"/>
                    </a:cubicBezTo>
                    <a:close/>
                    <a:moveTo>
                      <a:pt x="77" y="96"/>
                    </a:moveTo>
                    <a:cubicBezTo>
                      <a:pt x="47" y="96"/>
                      <a:pt x="47" y="96"/>
                      <a:pt x="47" y="96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47" y="107"/>
                      <a:pt x="54" y="114"/>
                      <a:pt x="62" y="114"/>
                    </a:cubicBezTo>
                    <a:cubicBezTo>
                      <a:pt x="70" y="114"/>
                      <a:pt x="77" y="107"/>
                      <a:pt x="77" y="99"/>
                    </a:cubicBezTo>
                    <a:lnTo>
                      <a:pt x="77" y="96"/>
                    </a:lnTo>
                    <a:close/>
                  </a:path>
                </a:pathLst>
              </a:custGeom>
              <a:solidFill>
                <a:srgbClr val="E7EDEA"/>
              </a:solidFill>
              <a:ln>
                <a:solidFill>
                  <a:srgbClr val="E7EDEA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886285" y="2459996"/>
              <a:ext cx="3863719" cy="1173680"/>
              <a:chOff x="1936190" y="2530485"/>
              <a:chExt cx="3863719" cy="1173680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936190" y="253048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计算能力</a:t>
                </a:r>
                <a:endParaRPr lang="zh-CN" altLang="en-US" sz="1600" dirty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1936190" y="2891635"/>
                <a:ext cx="3863719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谷歌：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10w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台服务器、百万个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core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百度：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2w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台、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20w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core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搜狗：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2000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台、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1w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core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200" dirty="0" smtClean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157739" y="4406614"/>
            <a:ext cx="5263036" cy="2042562"/>
            <a:chOff x="732916" y="3915866"/>
            <a:chExt cx="5263036" cy="1598455"/>
          </a:xfrm>
        </p:grpSpPr>
        <p:sp>
          <p:nvSpPr>
            <p:cNvPr id="7" name="矩形 6"/>
            <p:cNvSpPr/>
            <p:nvPr/>
          </p:nvSpPr>
          <p:spPr>
            <a:xfrm>
              <a:off x="1640336" y="3915866"/>
              <a:ext cx="4355616" cy="1598455"/>
            </a:xfrm>
            <a:prstGeom prst="rect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732916" y="3915866"/>
              <a:ext cx="914400" cy="1598455"/>
            </a:xfrm>
            <a:prstGeom prst="rect">
              <a:avLst/>
            </a:prstGeom>
            <a:solidFill>
              <a:srgbClr val="00B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4" name="Group 17"/>
            <p:cNvGrpSpPr>
              <a:grpSpLocks noChangeAspect="1"/>
            </p:cNvGrpSpPr>
            <p:nvPr/>
          </p:nvGrpSpPr>
          <p:grpSpPr bwMode="auto">
            <a:xfrm>
              <a:off x="1042139" y="4588547"/>
              <a:ext cx="295954" cy="253092"/>
              <a:chOff x="3695" y="2036"/>
              <a:chExt cx="290" cy="248"/>
            </a:xfrm>
            <a:solidFill>
              <a:srgbClr val="E7EDEA"/>
            </a:solidFill>
          </p:grpSpPr>
          <p:sp>
            <p:nvSpPr>
              <p:cNvPr id="25" name="Freeform 18"/>
              <p:cNvSpPr>
                <a:spLocks noEditPoints="1"/>
              </p:cNvSpPr>
              <p:nvPr/>
            </p:nvSpPr>
            <p:spPr bwMode="auto">
              <a:xfrm>
                <a:off x="3743" y="2053"/>
                <a:ext cx="136" cy="170"/>
              </a:xfrm>
              <a:custGeom>
                <a:avLst/>
                <a:gdLst>
                  <a:gd name="T0" fmla="*/ 28 w 56"/>
                  <a:gd name="T1" fmla="*/ 70 h 70"/>
                  <a:gd name="T2" fmla="*/ 56 w 56"/>
                  <a:gd name="T3" fmla="*/ 35 h 70"/>
                  <a:gd name="T4" fmla="*/ 28 w 56"/>
                  <a:gd name="T5" fmla="*/ 0 h 70"/>
                  <a:gd name="T6" fmla="*/ 0 w 56"/>
                  <a:gd name="T7" fmla="*/ 35 h 70"/>
                  <a:gd name="T8" fmla="*/ 28 w 56"/>
                  <a:gd name="T9" fmla="*/ 70 h 70"/>
                  <a:gd name="T10" fmla="*/ 28 w 56"/>
                  <a:gd name="T11" fmla="*/ 6 h 70"/>
                  <a:gd name="T12" fmla="*/ 50 w 56"/>
                  <a:gd name="T13" fmla="*/ 35 h 70"/>
                  <a:gd name="T14" fmla="*/ 28 w 56"/>
                  <a:gd name="T15" fmla="*/ 64 h 70"/>
                  <a:gd name="T16" fmla="*/ 6 w 56"/>
                  <a:gd name="T17" fmla="*/ 35 h 70"/>
                  <a:gd name="T18" fmla="*/ 28 w 56"/>
                  <a:gd name="T1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70">
                    <a:moveTo>
                      <a:pt x="28" y="70"/>
                    </a:moveTo>
                    <a:cubicBezTo>
                      <a:pt x="43" y="70"/>
                      <a:pt x="56" y="55"/>
                      <a:pt x="56" y="35"/>
                    </a:cubicBezTo>
                    <a:cubicBezTo>
                      <a:pt x="56" y="16"/>
                      <a:pt x="43" y="0"/>
                      <a:pt x="28" y="0"/>
                    </a:cubicBezTo>
                    <a:cubicBezTo>
                      <a:pt x="13" y="0"/>
                      <a:pt x="0" y="16"/>
                      <a:pt x="0" y="35"/>
                    </a:cubicBezTo>
                    <a:cubicBezTo>
                      <a:pt x="0" y="55"/>
                      <a:pt x="13" y="70"/>
                      <a:pt x="28" y="70"/>
                    </a:cubicBezTo>
                    <a:close/>
                    <a:moveTo>
                      <a:pt x="28" y="6"/>
                    </a:moveTo>
                    <a:cubicBezTo>
                      <a:pt x="40" y="6"/>
                      <a:pt x="50" y="19"/>
                      <a:pt x="50" y="35"/>
                    </a:cubicBezTo>
                    <a:cubicBezTo>
                      <a:pt x="50" y="51"/>
                      <a:pt x="40" y="64"/>
                      <a:pt x="28" y="64"/>
                    </a:cubicBezTo>
                    <a:cubicBezTo>
                      <a:pt x="16" y="64"/>
                      <a:pt x="6" y="51"/>
                      <a:pt x="6" y="35"/>
                    </a:cubicBezTo>
                    <a:cubicBezTo>
                      <a:pt x="6" y="19"/>
                      <a:pt x="16" y="6"/>
                      <a:pt x="2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9"/>
              <p:cNvSpPr>
                <a:spLocks/>
              </p:cNvSpPr>
              <p:nvPr/>
            </p:nvSpPr>
            <p:spPr bwMode="auto">
              <a:xfrm>
                <a:off x="3847" y="2036"/>
                <a:ext cx="95" cy="146"/>
              </a:xfrm>
              <a:custGeom>
                <a:avLst/>
                <a:gdLst>
                  <a:gd name="T0" fmla="*/ 15 w 39"/>
                  <a:gd name="T1" fmla="*/ 6 h 60"/>
                  <a:gd name="T2" fmla="*/ 33 w 39"/>
                  <a:gd name="T3" fmla="*/ 30 h 60"/>
                  <a:gd name="T4" fmla="*/ 18 w 39"/>
                  <a:gd name="T5" fmla="*/ 54 h 60"/>
                  <a:gd name="T6" fmla="*/ 15 w 39"/>
                  <a:gd name="T7" fmla="*/ 60 h 60"/>
                  <a:gd name="T8" fmla="*/ 39 w 39"/>
                  <a:gd name="T9" fmla="*/ 30 h 60"/>
                  <a:gd name="T10" fmla="*/ 15 w 39"/>
                  <a:gd name="T11" fmla="*/ 0 h 60"/>
                  <a:gd name="T12" fmla="*/ 0 w 39"/>
                  <a:gd name="T13" fmla="*/ 6 h 60"/>
                  <a:gd name="T14" fmla="*/ 5 w 39"/>
                  <a:gd name="T15" fmla="*/ 10 h 60"/>
                  <a:gd name="T16" fmla="*/ 15 w 39"/>
                  <a:gd name="T17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0">
                    <a:moveTo>
                      <a:pt x="15" y="6"/>
                    </a:moveTo>
                    <a:cubicBezTo>
                      <a:pt x="25" y="6"/>
                      <a:pt x="33" y="17"/>
                      <a:pt x="33" y="30"/>
                    </a:cubicBezTo>
                    <a:cubicBezTo>
                      <a:pt x="33" y="42"/>
                      <a:pt x="26" y="52"/>
                      <a:pt x="18" y="54"/>
                    </a:cubicBezTo>
                    <a:cubicBezTo>
                      <a:pt x="17" y="56"/>
                      <a:pt x="16" y="58"/>
                      <a:pt x="15" y="60"/>
                    </a:cubicBezTo>
                    <a:cubicBezTo>
                      <a:pt x="28" y="60"/>
                      <a:pt x="39" y="47"/>
                      <a:pt x="39" y="30"/>
                    </a:cubicBezTo>
                    <a:cubicBezTo>
                      <a:pt x="39" y="14"/>
                      <a:pt x="28" y="0"/>
                      <a:pt x="15" y="0"/>
                    </a:cubicBezTo>
                    <a:cubicBezTo>
                      <a:pt x="9" y="0"/>
                      <a:pt x="4" y="2"/>
                      <a:pt x="0" y="6"/>
                    </a:cubicBezTo>
                    <a:cubicBezTo>
                      <a:pt x="2" y="7"/>
                      <a:pt x="4" y="8"/>
                      <a:pt x="5" y="10"/>
                    </a:cubicBezTo>
                    <a:cubicBezTo>
                      <a:pt x="8" y="7"/>
                      <a:pt x="11" y="6"/>
                      <a:pt x="1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0"/>
              <p:cNvSpPr>
                <a:spLocks/>
              </p:cNvSpPr>
              <p:nvPr/>
            </p:nvSpPr>
            <p:spPr bwMode="auto">
              <a:xfrm>
                <a:off x="3920" y="2172"/>
                <a:ext cx="65" cy="66"/>
              </a:xfrm>
              <a:custGeom>
                <a:avLst/>
                <a:gdLst>
                  <a:gd name="T0" fmla="*/ 13 w 27"/>
                  <a:gd name="T1" fmla="*/ 3 h 27"/>
                  <a:gd name="T2" fmla="*/ 6 w 27"/>
                  <a:gd name="T3" fmla="*/ 0 h 27"/>
                  <a:gd name="T4" fmla="*/ 1 w 27"/>
                  <a:gd name="T5" fmla="*/ 5 h 27"/>
                  <a:gd name="T6" fmla="*/ 21 w 27"/>
                  <a:gd name="T7" fmla="*/ 17 h 27"/>
                  <a:gd name="T8" fmla="*/ 13 w 27"/>
                  <a:gd name="T9" fmla="*/ 21 h 27"/>
                  <a:gd name="T10" fmla="*/ 0 w 27"/>
                  <a:gd name="T11" fmla="*/ 21 h 27"/>
                  <a:gd name="T12" fmla="*/ 7 w 27"/>
                  <a:gd name="T13" fmla="*/ 27 h 27"/>
                  <a:gd name="T14" fmla="*/ 13 w 27"/>
                  <a:gd name="T15" fmla="*/ 27 h 27"/>
                  <a:gd name="T16" fmla="*/ 27 w 27"/>
                  <a:gd name="T17" fmla="*/ 17 h 27"/>
                  <a:gd name="T18" fmla="*/ 13 w 27"/>
                  <a:gd name="T1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3"/>
                    </a:moveTo>
                    <a:cubicBezTo>
                      <a:pt x="11" y="3"/>
                      <a:pt x="8" y="1"/>
                      <a:pt x="6" y="0"/>
                    </a:cubicBezTo>
                    <a:cubicBezTo>
                      <a:pt x="4" y="2"/>
                      <a:pt x="3" y="3"/>
                      <a:pt x="1" y="5"/>
                    </a:cubicBezTo>
                    <a:cubicBezTo>
                      <a:pt x="18" y="13"/>
                      <a:pt x="21" y="13"/>
                      <a:pt x="21" y="17"/>
                    </a:cubicBezTo>
                    <a:cubicBezTo>
                      <a:pt x="21" y="21"/>
                      <a:pt x="17" y="21"/>
                      <a:pt x="13" y="21"/>
                    </a:cubicBezTo>
                    <a:cubicBezTo>
                      <a:pt x="12" y="21"/>
                      <a:pt x="7" y="21"/>
                      <a:pt x="0" y="21"/>
                    </a:cubicBezTo>
                    <a:cubicBezTo>
                      <a:pt x="3" y="22"/>
                      <a:pt x="5" y="24"/>
                      <a:pt x="7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6" y="27"/>
                      <a:pt x="27" y="27"/>
                      <a:pt x="27" y="17"/>
                    </a:cubicBezTo>
                    <a:cubicBezTo>
                      <a:pt x="27" y="10"/>
                      <a:pt x="23" y="8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3695" y="2213"/>
                <a:ext cx="232" cy="71"/>
              </a:xfrm>
              <a:custGeom>
                <a:avLst/>
                <a:gdLst>
                  <a:gd name="T0" fmla="*/ 80 w 96"/>
                  <a:gd name="T1" fmla="*/ 4 h 29"/>
                  <a:gd name="T2" fmla="*/ 71 w 96"/>
                  <a:gd name="T3" fmla="*/ 0 h 29"/>
                  <a:gd name="T4" fmla="*/ 66 w 96"/>
                  <a:gd name="T5" fmla="*/ 4 h 29"/>
                  <a:gd name="T6" fmla="*/ 90 w 96"/>
                  <a:gd name="T7" fmla="*/ 18 h 29"/>
                  <a:gd name="T8" fmla="*/ 81 w 96"/>
                  <a:gd name="T9" fmla="*/ 23 h 29"/>
                  <a:gd name="T10" fmla="*/ 15 w 96"/>
                  <a:gd name="T11" fmla="*/ 23 h 29"/>
                  <a:gd name="T12" fmla="*/ 6 w 96"/>
                  <a:gd name="T13" fmla="*/ 18 h 29"/>
                  <a:gd name="T14" fmla="*/ 30 w 96"/>
                  <a:gd name="T15" fmla="*/ 4 h 29"/>
                  <a:gd name="T16" fmla="*/ 25 w 96"/>
                  <a:gd name="T17" fmla="*/ 0 h 29"/>
                  <a:gd name="T18" fmla="*/ 16 w 96"/>
                  <a:gd name="T19" fmla="*/ 4 h 29"/>
                  <a:gd name="T20" fmla="*/ 0 w 96"/>
                  <a:gd name="T21" fmla="*/ 18 h 29"/>
                  <a:gd name="T22" fmla="*/ 15 w 96"/>
                  <a:gd name="T23" fmla="*/ 29 h 29"/>
                  <a:gd name="T24" fmla="*/ 81 w 96"/>
                  <a:gd name="T25" fmla="*/ 29 h 29"/>
                  <a:gd name="T26" fmla="*/ 96 w 96"/>
                  <a:gd name="T27" fmla="*/ 18 h 29"/>
                  <a:gd name="T28" fmla="*/ 80 w 96"/>
                  <a:gd name="T29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29">
                    <a:moveTo>
                      <a:pt x="80" y="4"/>
                    </a:moveTo>
                    <a:cubicBezTo>
                      <a:pt x="78" y="3"/>
                      <a:pt x="74" y="1"/>
                      <a:pt x="71" y="0"/>
                    </a:cubicBezTo>
                    <a:cubicBezTo>
                      <a:pt x="69" y="1"/>
                      <a:pt x="68" y="3"/>
                      <a:pt x="66" y="4"/>
                    </a:cubicBezTo>
                    <a:cubicBezTo>
                      <a:pt x="86" y="14"/>
                      <a:pt x="90" y="14"/>
                      <a:pt x="90" y="18"/>
                    </a:cubicBezTo>
                    <a:cubicBezTo>
                      <a:pt x="90" y="23"/>
                      <a:pt x="85" y="23"/>
                      <a:pt x="81" y="23"/>
                    </a:cubicBezTo>
                    <a:cubicBezTo>
                      <a:pt x="76" y="23"/>
                      <a:pt x="20" y="23"/>
                      <a:pt x="15" y="23"/>
                    </a:cubicBezTo>
                    <a:cubicBezTo>
                      <a:pt x="11" y="23"/>
                      <a:pt x="6" y="23"/>
                      <a:pt x="6" y="18"/>
                    </a:cubicBezTo>
                    <a:cubicBezTo>
                      <a:pt x="6" y="14"/>
                      <a:pt x="10" y="14"/>
                      <a:pt x="30" y="4"/>
                    </a:cubicBezTo>
                    <a:cubicBezTo>
                      <a:pt x="28" y="3"/>
                      <a:pt x="27" y="1"/>
                      <a:pt x="25" y="0"/>
                    </a:cubicBezTo>
                    <a:cubicBezTo>
                      <a:pt x="22" y="1"/>
                      <a:pt x="18" y="3"/>
                      <a:pt x="16" y="4"/>
                    </a:cubicBezTo>
                    <a:cubicBezTo>
                      <a:pt x="5" y="9"/>
                      <a:pt x="0" y="11"/>
                      <a:pt x="0" y="18"/>
                    </a:cubicBezTo>
                    <a:cubicBezTo>
                      <a:pt x="0" y="29"/>
                      <a:pt x="11" y="29"/>
                      <a:pt x="15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5" y="29"/>
                      <a:pt x="96" y="29"/>
                      <a:pt x="96" y="18"/>
                    </a:cubicBezTo>
                    <a:cubicBezTo>
                      <a:pt x="96" y="11"/>
                      <a:pt x="91" y="9"/>
                      <a:pt x="8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886285" y="4128253"/>
              <a:ext cx="3863719" cy="1173680"/>
              <a:chOff x="1936190" y="2530485"/>
              <a:chExt cx="3863719" cy="1173680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1936190" y="253048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存储能力</a:t>
                </a:r>
                <a:endParaRPr lang="zh-CN" altLang="en-US" sz="1600" dirty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936190" y="2891635"/>
                <a:ext cx="3863719" cy="8125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谷歌：数十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EB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百度：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EB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搜狗：</a:t>
                </a:r>
                <a:r>
                  <a:rPr lang="en-US" altLang="zh-CN" sz="1200" dirty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0PB</a:t>
                </a:r>
              </a:p>
            </p:txBody>
          </p:sp>
        </p:grpSp>
      </p:grpSp>
      <p:sp>
        <p:nvSpPr>
          <p:cNvPr id="35" name="文本框 34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问题定义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4" y="834439"/>
            <a:ext cx="767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工业界最复杂的计算机系统，没有之一。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存储、分布式计算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网格理论、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NLP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、各统计学习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算法的综合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4"/>
          <p:cNvGrpSpPr/>
          <p:nvPr/>
        </p:nvGrpSpPr>
        <p:grpSpPr>
          <a:xfrm>
            <a:off x="288534" y="1941059"/>
            <a:ext cx="5263036" cy="1881270"/>
            <a:chOff x="732916" y="2247609"/>
            <a:chExt cx="5263036" cy="1598455"/>
          </a:xfrm>
        </p:grpSpPr>
        <p:sp>
          <p:nvSpPr>
            <p:cNvPr id="38" name="矩形 37"/>
            <p:cNvSpPr/>
            <p:nvPr/>
          </p:nvSpPr>
          <p:spPr>
            <a:xfrm>
              <a:off x="1640336" y="2247609"/>
              <a:ext cx="4355616" cy="1598455"/>
            </a:xfrm>
            <a:prstGeom prst="rect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2"/>
            <p:cNvGrpSpPr/>
            <p:nvPr/>
          </p:nvGrpSpPr>
          <p:grpSpPr>
            <a:xfrm>
              <a:off x="732916" y="2247609"/>
              <a:ext cx="914400" cy="1598455"/>
              <a:chOff x="732916" y="2247609"/>
              <a:chExt cx="914400" cy="1598455"/>
            </a:xfrm>
          </p:grpSpPr>
          <p:sp>
            <p:nvSpPr>
              <p:cNvPr id="43" name="矩形 42"/>
              <p:cNvSpPr/>
              <p:nvPr/>
            </p:nvSpPr>
            <p:spPr>
              <a:xfrm>
                <a:off x="732916" y="2247609"/>
                <a:ext cx="914400" cy="1598455"/>
              </a:xfrm>
              <a:prstGeom prst="rect">
                <a:avLst/>
              </a:prstGeom>
              <a:solidFill>
                <a:srgbClr val="7E7E7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Freeform 10"/>
              <p:cNvSpPr>
                <a:spLocks noEditPoints="1"/>
              </p:cNvSpPr>
              <p:nvPr/>
            </p:nvSpPr>
            <p:spPr bwMode="auto">
              <a:xfrm>
                <a:off x="1069062" y="2929804"/>
                <a:ext cx="242108" cy="234064"/>
              </a:xfrm>
              <a:custGeom>
                <a:avLst/>
                <a:gdLst>
                  <a:gd name="T0" fmla="*/ 62 w 124"/>
                  <a:gd name="T1" fmla="*/ 0 h 120"/>
                  <a:gd name="T2" fmla="*/ 104 w 124"/>
                  <a:gd name="T3" fmla="*/ 42 h 120"/>
                  <a:gd name="T4" fmla="*/ 120 w 124"/>
                  <a:gd name="T5" fmla="*/ 86 h 120"/>
                  <a:gd name="T6" fmla="*/ 116 w 124"/>
                  <a:gd name="T7" fmla="*/ 96 h 120"/>
                  <a:gd name="T8" fmla="*/ 83 w 124"/>
                  <a:gd name="T9" fmla="*/ 96 h 120"/>
                  <a:gd name="T10" fmla="*/ 83 w 124"/>
                  <a:gd name="T11" fmla="*/ 99 h 120"/>
                  <a:gd name="T12" fmla="*/ 62 w 124"/>
                  <a:gd name="T13" fmla="*/ 120 h 120"/>
                  <a:gd name="T14" fmla="*/ 41 w 124"/>
                  <a:gd name="T15" fmla="*/ 99 h 120"/>
                  <a:gd name="T16" fmla="*/ 41 w 124"/>
                  <a:gd name="T17" fmla="*/ 96 h 120"/>
                  <a:gd name="T18" fmla="*/ 8 w 124"/>
                  <a:gd name="T19" fmla="*/ 96 h 120"/>
                  <a:gd name="T20" fmla="*/ 4 w 124"/>
                  <a:gd name="T21" fmla="*/ 86 h 120"/>
                  <a:gd name="T22" fmla="*/ 18 w 124"/>
                  <a:gd name="T23" fmla="*/ 64 h 120"/>
                  <a:gd name="T24" fmla="*/ 20 w 124"/>
                  <a:gd name="T25" fmla="*/ 42 h 120"/>
                  <a:gd name="T26" fmla="*/ 62 w 124"/>
                  <a:gd name="T27" fmla="*/ 0 h 120"/>
                  <a:gd name="T28" fmla="*/ 62 w 124"/>
                  <a:gd name="T29" fmla="*/ 6 h 120"/>
                  <a:gd name="T30" fmla="*/ 26 w 124"/>
                  <a:gd name="T31" fmla="*/ 42 h 120"/>
                  <a:gd name="T32" fmla="*/ 8 w 124"/>
                  <a:gd name="T33" fmla="*/ 90 h 120"/>
                  <a:gd name="T34" fmla="*/ 116 w 124"/>
                  <a:gd name="T35" fmla="*/ 90 h 120"/>
                  <a:gd name="T36" fmla="*/ 98 w 124"/>
                  <a:gd name="T37" fmla="*/ 42 h 120"/>
                  <a:gd name="T38" fmla="*/ 62 w 124"/>
                  <a:gd name="T39" fmla="*/ 6 h 120"/>
                  <a:gd name="T40" fmla="*/ 77 w 124"/>
                  <a:gd name="T41" fmla="*/ 96 h 120"/>
                  <a:gd name="T42" fmla="*/ 47 w 124"/>
                  <a:gd name="T43" fmla="*/ 96 h 120"/>
                  <a:gd name="T44" fmla="*/ 47 w 124"/>
                  <a:gd name="T45" fmla="*/ 99 h 120"/>
                  <a:gd name="T46" fmla="*/ 62 w 124"/>
                  <a:gd name="T47" fmla="*/ 114 h 120"/>
                  <a:gd name="T48" fmla="*/ 77 w 124"/>
                  <a:gd name="T49" fmla="*/ 99 h 120"/>
                  <a:gd name="T50" fmla="*/ 77 w 124"/>
                  <a:gd name="T51" fmla="*/ 9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4" h="120">
                    <a:moveTo>
                      <a:pt x="62" y="0"/>
                    </a:moveTo>
                    <a:cubicBezTo>
                      <a:pt x="85" y="0"/>
                      <a:pt x="104" y="19"/>
                      <a:pt x="104" y="42"/>
                    </a:cubicBezTo>
                    <a:cubicBezTo>
                      <a:pt x="104" y="65"/>
                      <a:pt x="106" y="72"/>
                      <a:pt x="120" y="86"/>
                    </a:cubicBezTo>
                    <a:cubicBezTo>
                      <a:pt x="124" y="90"/>
                      <a:pt x="121" y="96"/>
                      <a:pt x="116" y="96"/>
                    </a:cubicBezTo>
                    <a:cubicBezTo>
                      <a:pt x="83" y="96"/>
                      <a:pt x="83" y="96"/>
                      <a:pt x="83" y="96"/>
                    </a:cubicBezTo>
                    <a:cubicBezTo>
                      <a:pt x="83" y="99"/>
                      <a:pt x="83" y="99"/>
                      <a:pt x="83" y="99"/>
                    </a:cubicBezTo>
                    <a:cubicBezTo>
                      <a:pt x="83" y="111"/>
                      <a:pt x="74" y="120"/>
                      <a:pt x="62" y="120"/>
                    </a:cubicBezTo>
                    <a:cubicBezTo>
                      <a:pt x="50" y="120"/>
                      <a:pt x="41" y="111"/>
                      <a:pt x="41" y="99"/>
                    </a:cubicBezTo>
                    <a:cubicBezTo>
                      <a:pt x="41" y="96"/>
                      <a:pt x="41" y="96"/>
                      <a:pt x="41" y="96"/>
                    </a:cubicBezTo>
                    <a:cubicBezTo>
                      <a:pt x="8" y="96"/>
                      <a:pt x="8" y="96"/>
                      <a:pt x="8" y="96"/>
                    </a:cubicBezTo>
                    <a:cubicBezTo>
                      <a:pt x="3" y="96"/>
                      <a:pt x="0" y="90"/>
                      <a:pt x="4" y="86"/>
                    </a:cubicBezTo>
                    <a:cubicBezTo>
                      <a:pt x="12" y="78"/>
                      <a:pt x="16" y="71"/>
                      <a:pt x="18" y="64"/>
                    </a:cubicBezTo>
                    <a:cubicBezTo>
                      <a:pt x="20" y="59"/>
                      <a:pt x="20" y="54"/>
                      <a:pt x="20" y="42"/>
                    </a:cubicBezTo>
                    <a:cubicBezTo>
                      <a:pt x="20" y="19"/>
                      <a:pt x="39" y="0"/>
                      <a:pt x="62" y="0"/>
                    </a:cubicBezTo>
                    <a:close/>
                    <a:moveTo>
                      <a:pt x="62" y="6"/>
                    </a:moveTo>
                    <a:cubicBezTo>
                      <a:pt x="42" y="6"/>
                      <a:pt x="26" y="22"/>
                      <a:pt x="26" y="42"/>
                    </a:cubicBezTo>
                    <a:cubicBezTo>
                      <a:pt x="26" y="60"/>
                      <a:pt x="26" y="72"/>
                      <a:pt x="8" y="90"/>
                    </a:cubicBezTo>
                    <a:cubicBezTo>
                      <a:pt x="116" y="90"/>
                      <a:pt x="116" y="90"/>
                      <a:pt x="116" y="90"/>
                    </a:cubicBezTo>
                    <a:cubicBezTo>
                      <a:pt x="98" y="72"/>
                      <a:pt x="98" y="60"/>
                      <a:pt x="98" y="42"/>
                    </a:cubicBezTo>
                    <a:cubicBezTo>
                      <a:pt x="98" y="22"/>
                      <a:pt x="82" y="6"/>
                      <a:pt x="62" y="6"/>
                    </a:cubicBezTo>
                    <a:close/>
                    <a:moveTo>
                      <a:pt x="77" y="96"/>
                    </a:moveTo>
                    <a:cubicBezTo>
                      <a:pt x="47" y="96"/>
                      <a:pt x="47" y="96"/>
                      <a:pt x="47" y="96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47" y="107"/>
                      <a:pt x="54" y="114"/>
                      <a:pt x="62" y="114"/>
                    </a:cubicBezTo>
                    <a:cubicBezTo>
                      <a:pt x="70" y="114"/>
                      <a:pt x="77" y="107"/>
                      <a:pt x="77" y="99"/>
                    </a:cubicBezTo>
                    <a:lnTo>
                      <a:pt x="77" y="96"/>
                    </a:lnTo>
                    <a:close/>
                  </a:path>
                </a:pathLst>
              </a:custGeom>
              <a:solidFill>
                <a:srgbClr val="E7EDEA"/>
              </a:solidFill>
              <a:ln>
                <a:solidFill>
                  <a:srgbClr val="E7EDEA"/>
                </a:solidFill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0" name="组合 30"/>
            <p:cNvGrpSpPr/>
            <p:nvPr/>
          </p:nvGrpSpPr>
          <p:grpSpPr>
            <a:xfrm>
              <a:off x="1886285" y="2459996"/>
              <a:ext cx="3863719" cy="1255507"/>
              <a:chOff x="1936190" y="2530485"/>
              <a:chExt cx="3863719" cy="1255507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936190" y="253048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问题量级</a:t>
                </a:r>
                <a:endParaRPr lang="zh-CN" altLang="en-US" sz="1600" dirty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936190" y="2891635"/>
                <a:ext cx="3863719" cy="894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抓取：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千亿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的网页，并且以指数级增长，单个网页复杂度越来越高；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索引：要求</a:t>
                </a:r>
                <a:r>
                  <a:rPr lang="en-US" altLang="zh-CN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亿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级别，并且新增网页实时可以入库；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性能：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毫秒级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，从</a:t>
                </a:r>
                <a:r>
                  <a:rPr lang="en-US" altLang="zh-CN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亿网页找出满足需要的网页；</a:t>
                </a:r>
                <a:endParaRPr lang="en-US" altLang="zh-CN" sz="1200" dirty="0" smtClean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5" name="组合 5"/>
          <p:cNvGrpSpPr/>
          <p:nvPr/>
        </p:nvGrpSpPr>
        <p:grpSpPr>
          <a:xfrm>
            <a:off x="288534" y="4398090"/>
            <a:ext cx="5263036" cy="2051086"/>
            <a:chOff x="732916" y="3915866"/>
            <a:chExt cx="5263036" cy="1598455"/>
          </a:xfrm>
        </p:grpSpPr>
        <p:sp>
          <p:nvSpPr>
            <p:cNvPr id="46" name="矩形 45"/>
            <p:cNvSpPr/>
            <p:nvPr/>
          </p:nvSpPr>
          <p:spPr>
            <a:xfrm>
              <a:off x="1640336" y="3915866"/>
              <a:ext cx="4355616" cy="1598455"/>
            </a:xfrm>
            <a:prstGeom prst="rect">
              <a:avLst/>
            </a:prstGeom>
            <a:solidFill>
              <a:srgbClr val="E7ED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732916" y="3915866"/>
              <a:ext cx="914400" cy="1598455"/>
            </a:xfrm>
            <a:prstGeom prst="rect">
              <a:avLst/>
            </a:prstGeom>
            <a:solidFill>
              <a:srgbClr val="00B4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Group 17"/>
            <p:cNvGrpSpPr>
              <a:grpSpLocks noChangeAspect="1"/>
            </p:cNvGrpSpPr>
            <p:nvPr/>
          </p:nvGrpSpPr>
          <p:grpSpPr bwMode="auto">
            <a:xfrm>
              <a:off x="1042139" y="4588547"/>
              <a:ext cx="295954" cy="253092"/>
              <a:chOff x="3695" y="2036"/>
              <a:chExt cx="290" cy="248"/>
            </a:xfrm>
            <a:solidFill>
              <a:srgbClr val="E7EDEA"/>
            </a:solidFill>
          </p:grpSpPr>
          <p:sp>
            <p:nvSpPr>
              <p:cNvPr id="52" name="Freeform 18"/>
              <p:cNvSpPr>
                <a:spLocks noEditPoints="1"/>
              </p:cNvSpPr>
              <p:nvPr/>
            </p:nvSpPr>
            <p:spPr bwMode="auto">
              <a:xfrm>
                <a:off x="3743" y="2053"/>
                <a:ext cx="136" cy="170"/>
              </a:xfrm>
              <a:custGeom>
                <a:avLst/>
                <a:gdLst>
                  <a:gd name="T0" fmla="*/ 28 w 56"/>
                  <a:gd name="T1" fmla="*/ 70 h 70"/>
                  <a:gd name="T2" fmla="*/ 56 w 56"/>
                  <a:gd name="T3" fmla="*/ 35 h 70"/>
                  <a:gd name="T4" fmla="*/ 28 w 56"/>
                  <a:gd name="T5" fmla="*/ 0 h 70"/>
                  <a:gd name="T6" fmla="*/ 0 w 56"/>
                  <a:gd name="T7" fmla="*/ 35 h 70"/>
                  <a:gd name="T8" fmla="*/ 28 w 56"/>
                  <a:gd name="T9" fmla="*/ 70 h 70"/>
                  <a:gd name="T10" fmla="*/ 28 w 56"/>
                  <a:gd name="T11" fmla="*/ 6 h 70"/>
                  <a:gd name="T12" fmla="*/ 50 w 56"/>
                  <a:gd name="T13" fmla="*/ 35 h 70"/>
                  <a:gd name="T14" fmla="*/ 28 w 56"/>
                  <a:gd name="T15" fmla="*/ 64 h 70"/>
                  <a:gd name="T16" fmla="*/ 6 w 56"/>
                  <a:gd name="T17" fmla="*/ 35 h 70"/>
                  <a:gd name="T18" fmla="*/ 28 w 56"/>
                  <a:gd name="T19" fmla="*/ 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70">
                    <a:moveTo>
                      <a:pt x="28" y="70"/>
                    </a:moveTo>
                    <a:cubicBezTo>
                      <a:pt x="43" y="70"/>
                      <a:pt x="56" y="55"/>
                      <a:pt x="56" y="35"/>
                    </a:cubicBezTo>
                    <a:cubicBezTo>
                      <a:pt x="56" y="16"/>
                      <a:pt x="43" y="0"/>
                      <a:pt x="28" y="0"/>
                    </a:cubicBezTo>
                    <a:cubicBezTo>
                      <a:pt x="13" y="0"/>
                      <a:pt x="0" y="16"/>
                      <a:pt x="0" y="35"/>
                    </a:cubicBezTo>
                    <a:cubicBezTo>
                      <a:pt x="0" y="55"/>
                      <a:pt x="13" y="70"/>
                      <a:pt x="28" y="70"/>
                    </a:cubicBezTo>
                    <a:close/>
                    <a:moveTo>
                      <a:pt x="28" y="6"/>
                    </a:moveTo>
                    <a:cubicBezTo>
                      <a:pt x="40" y="6"/>
                      <a:pt x="50" y="19"/>
                      <a:pt x="50" y="35"/>
                    </a:cubicBezTo>
                    <a:cubicBezTo>
                      <a:pt x="50" y="51"/>
                      <a:pt x="40" y="64"/>
                      <a:pt x="28" y="64"/>
                    </a:cubicBezTo>
                    <a:cubicBezTo>
                      <a:pt x="16" y="64"/>
                      <a:pt x="6" y="51"/>
                      <a:pt x="6" y="35"/>
                    </a:cubicBezTo>
                    <a:cubicBezTo>
                      <a:pt x="6" y="19"/>
                      <a:pt x="16" y="6"/>
                      <a:pt x="28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9"/>
              <p:cNvSpPr>
                <a:spLocks/>
              </p:cNvSpPr>
              <p:nvPr/>
            </p:nvSpPr>
            <p:spPr bwMode="auto">
              <a:xfrm>
                <a:off x="3847" y="2036"/>
                <a:ext cx="95" cy="146"/>
              </a:xfrm>
              <a:custGeom>
                <a:avLst/>
                <a:gdLst>
                  <a:gd name="T0" fmla="*/ 15 w 39"/>
                  <a:gd name="T1" fmla="*/ 6 h 60"/>
                  <a:gd name="T2" fmla="*/ 33 w 39"/>
                  <a:gd name="T3" fmla="*/ 30 h 60"/>
                  <a:gd name="T4" fmla="*/ 18 w 39"/>
                  <a:gd name="T5" fmla="*/ 54 h 60"/>
                  <a:gd name="T6" fmla="*/ 15 w 39"/>
                  <a:gd name="T7" fmla="*/ 60 h 60"/>
                  <a:gd name="T8" fmla="*/ 39 w 39"/>
                  <a:gd name="T9" fmla="*/ 30 h 60"/>
                  <a:gd name="T10" fmla="*/ 15 w 39"/>
                  <a:gd name="T11" fmla="*/ 0 h 60"/>
                  <a:gd name="T12" fmla="*/ 0 w 39"/>
                  <a:gd name="T13" fmla="*/ 6 h 60"/>
                  <a:gd name="T14" fmla="*/ 5 w 39"/>
                  <a:gd name="T15" fmla="*/ 10 h 60"/>
                  <a:gd name="T16" fmla="*/ 15 w 39"/>
                  <a:gd name="T17" fmla="*/ 6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60">
                    <a:moveTo>
                      <a:pt x="15" y="6"/>
                    </a:moveTo>
                    <a:cubicBezTo>
                      <a:pt x="25" y="6"/>
                      <a:pt x="33" y="17"/>
                      <a:pt x="33" y="30"/>
                    </a:cubicBezTo>
                    <a:cubicBezTo>
                      <a:pt x="33" y="42"/>
                      <a:pt x="26" y="52"/>
                      <a:pt x="18" y="54"/>
                    </a:cubicBezTo>
                    <a:cubicBezTo>
                      <a:pt x="17" y="56"/>
                      <a:pt x="16" y="58"/>
                      <a:pt x="15" y="60"/>
                    </a:cubicBezTo>
                    <a:cubicBezTo>
                      <a:pt x="28" y="60"/>
                      <a:pt x="39" y="47"/>
                      <a:pt x="39" y="30"/>
                    </a:cubicBezTo>
                    <a:cubicBezTo>
                      <a:pt x="39" y="14"/>
                      <a:pt x="28" y="0"/>
                      <a:pt x="15" y="0"/>
                    </a:cubicBezTo>
                    <a:cubicBezTo>
                      <a:pt x="9" y="0"/>
                      <a:pt x="4" y="2"/>
                      <a:pt x="0" y="6"/>
                    </a:cubicBezTo>
                    <a:cubicBezTo>
                      <a:pt x="2" y="7"/>
                      <a:pt x="4" y="8"/>
                      <a:pt x="5" y="10"/>
                    </a:cubicBezTo>
                    <a:cubicBezTo>
                      <a:pt x="8" y="7"/>
                      <a:pt x="11" y="6"/>
                      <a:pt x="15" y="6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20"/>
              <p:cNvSpPr>
                <a:spLocks/>
              </p:cNvSpPr>
              <p:nvPr/>
            </p:nvSpPr>
            <p:spPr bwMode="auto">
              <a:xfrm>
                <a:off x="3920" y="2172"/>
                <a:ext cx="65" cy="66"/>
              </a:xfrm>
              <a:custGeom>
                <a:avLst/>
                <a:gdLst>
                  <a:gd name="T0" fmla="*/ 13 w 27"/>
                  <a:gd name="T1" fmla="*/ 3 h 27"/>
                  <a:gd name="T2" fmla="*/ 6 w 27"/>
                  <a:gd name="T3" fmla="*/ 0 h 27"/>
                  <a:gd name="T4" fmla="*/ 1 w 27"/>
                  <a:gd name="T5" fmla="*/ 5 h 27"/>
                  <a:gd name="T6" fmla="*/ 21 w 27"/>
                  <a:gd name="T7" fmla="*/ 17 h 27"/>
                  <a:gd name="T8" fmla="*/ 13 w 27"/>
                  <a:gd name="T9" fmla="*/ 21 h 27"/>
                  <a:gd name="T10" fmla="*/ 0 w 27"/>
                  <a:gd name="T11" fmla="*/ 21 h 27"/>
                  <a:gd name="T12" fmla="*/ 7 w 27"/>
                  <a:gd name="T13" fmla="*/ 27 h 27"/>
                  <a:gd name="T14" fmla="*/ 13 w 27"/>
                  <a:gd name="T15" fmla="*/ 27 h 27"/>
                  <a:gd name="T16" fmla="*/ 27 w 27"/>
                  <a:gd name="T17" fmla="*/ 17 h 27"/>
                  <a:gd name="T18" fmla="*/ 13 w 27"/>
                  <a:gd name="T1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" h="27">
                    <a:moveTo>
                      <a:pt x="13" y="3"/>
                    </a:moveTo>
                    <a:cubicBezTo>
                      <a:pt x="11" y="3"/>
                      <a:pt x="8" y="1"/>
                      <a:pt x="6" y="0"/>
                    </a:cubicBezTo>
                    <a:cubicBezTo>
                      <a:pt x="4" y="2"/>
                      <a:pt x="3" y="3"/>
                      <a:pt x="1" y="5"/>
                    </a:cubicBezTo>
                    <a:cubicBezTo>
                      <a:pt x="18" y="13"/>
                      <a:pt x="21" y="13"/>
                      <a:pt x="21" y="17"/>
                    </a:cubicBezTo>
                    <a:cubicBezTo>
                      <a:pt x="21" y="21"/>
                      <a:pt x="17" y="21"/>
                      <a:pt x="13" y="21"/>
                    </a:cubicBezTo>
                    <a:cubicBezTo>
                      <a:pt x="12" y="21"/>
                      <a:pt x="7" y="21"/>
                      <a:pt x="0" y="21"/>
                    </a:cubicBezTo>
                    <a:cubicBezTo>
                      <a:pt x="3" y="22"/>
                      <a:pt x="5" y="24"/>
                      <a:pt x="7" y="27"/>
                    </a:cubicBezTo>
                    <a:cubicBezTo>
                      <a:pt x="13" y="27"/>
                      <a:pt x="13" y="27"/>
                      <a:pt x="13" y="27"/>
                    </a:cubicBezTo>
                    <a:cubicBezTo>
                      <a:pt x="16" y="27"/>
                      <a:pt x="27" y="27"/>
                      <a:pt x="27" y="17"/>
                    </a:cubicBezTo>
                    <a:cubicBezTo>
                      <a:pt x="27" y="10"/>
                      <a:pt x="23" y="8"/>
                      <a:pt x="13" y="3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1"/>
              <p:cNvSpPr>
                <a:spLocks/>
              </p:cNvSpPr>
              <p:nvPr/>
            </p:nvSpPr>
            <p:spPr bwMode="auto">
              <a:xfrm>
                <a:off x="3695" y="2213"/>
                <a:ext cx="232" cy="71"/>
              </a:xfrm>
              <a:custGeom>
                <a:avLst/>
                <a:gdLst>
                  <a:gd name="T0" fmla="*/ 80 w 96"/>
                  <a:gd name="T1" fmla="*/ 4 h 29"/>
                  <a:gd name="T2" fmla="*/ 71 w 96"/>
                  <a:gd name="T3" fmla="*/ 0 h 29"/>
                  <a:gd name="T4" fmla="*/ 66 w 96"/>
                  <a:gd name="T5" fmla="*/ 4 h 29"/>
                  <a:gd name="T6" fmla="*/ 90 w 96"/>
                  <a:gd name="T7" fmla="*/ 18 h 29"/>
                  <a:gd name="T8" fmla="*/ 81 w 96"/>
                  <a:gd name="T9" fmla="*/ 23 h 29"/>
                  <a:gd name="T10" fmla="*/ 15 w 96"/>
                  <a:gd name="T11" fmla="*/ 23 h 29"/>
                  <a:gd name="T12" fmla="*/ 6 w 96"/>
                  <a:gd name="T13" fmla="*/ 18 h 29"/>
                  <a:gd name="T14" fmla="*/ 30 w 96"/>
                  <a:gd name="T15" fmla="*/ 4 h 29"/>
                  <a:gd name="T16" fmla="*/ 25 w 96"/>
                  <a:gd name="T17" fmla="*/ 0 h 29"/>
                  <a:gd name="T18" fmla="*/ 16 w 96"/>
                  <a:gd name="T19" fmla="*/ 4 h 29"/>
                  <a:gd name="T20" fmla="*/ 0 w 96"/>
                  <a:gd name="T21" fmla="*/ 18 h 29"/>
                  <a:gd name="T22" fmla="*/ 15 w 96"/>
                  <a:gd name="T23" fmla="*/ 29 h 29"/>
                  <a:gd name="T24" fmla="*/ 81 w 96"/>
                  <a:gd name="T25" fmla="*/ 29 h 29"/>
                  <a:gd name="T26" fmla="*/ 96 w 96"/>
                  <a:gd name="T27" fmla="*/ 18 h 29"/>
                  <a:gd name="T28" fmla="*/ 80 w 96"/>
                  <a:gd name="T29" fmla="*/ 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6" h="29">
                    <a:moveTo>
                      <a:pt x="80" y="4"/>
                    </a:moveTo>
                    <a:cubicBezTo>
                      <a:pt x="78" y="3"/>
                      <a:pt x="74" y="1"/>
                      <a:pt x="71" y="0"/>
                    </a:cubicBezTo>
                    <a:cubicBezTo>
                      <a:pt x="69" y="1"/>
                      <a:pt x="68" y="3"/>
                      <a:pt x="66" y="4"/>
                    </a:cubicBezTo>
                    <a:cubicBezTo>
                      <a:pt x="86" y="14"/>
                      <a:pt x="90" y="14"/>
                      <a:pt x="90" y="18"/>
                    </a:cubicBezTo>
                    <a:cubicBezTo>
                      <a:pt x="90" y="23"/>
                      <a:pt x="85" y="23"/>
                      <a:pt x="81" y="23"/>
                    </a:cubicBezTo>
                    <a:cubicBezTo>
                      <a:pt x="76" y="23"/>
                      <a:pt x="20" y="23"/>
                      <a:pt x="15" y="23"/>
                    </a:cubicBezTo>
                    <a:cubicBezTo>
                      <a:pt x="11" y="23"/>
                      <a:pt x="6" y="23"/>
                      <a:pt x="6" y="18"/>
                    </a:cubicBezTo>
                    <a:cubicBezTo>
                      <a:pt x="6" y="14"/>
                      <a:pt x="10" y="14"/>
                      <a:pt x="30" y="4"/>
                    </a:cubicBezTo>
                    <a:cubicBezTo>
                      <a:pt x="28" y="3"/>
                      <a:pt x="27" y="1"/>
                      <a:pt x="25" y="0"/>
                    </a:cubicBezTo>
                    <a:cubicBezTo>
                      <a:pt x="22" y="1"/>
                      <a:pt x="18" y="3"/>
                      <a:pt x="16" y="4"/>
                    </a:cubicBezTo>
                    <a:cubicBezTo>
                      <a:pt x="5" y="9"/>
                      <a:pt x="0" y="11"/>
                      <a:pt x="0" y="18"/>
                    </a:cubicBezTo>
                    <a:cubicBezTo>
                      <a:pt x="0" y="29"/>
                      <a:pt x="11" y="29"/>
                      <a:pt x="15" y="29"/>
                    </a:cubicBezTo>
                    <a:cubicBezTo>
                      <a:pt x="81" y="29"/>
                      <a:pt x="81" y="29"/>
                      <a:pt x="81" y="29"/>
                    </a:cubicBezTo>
                    <a:cubicBezTo>
                      <a:pt x="85" y="29"/>
                      <a:pt x="96" y="29"/>
                      <a:pt x="96" y="18"/>
                    </a:cubicBezTo>
                    <a:cubicBezTo>
                      <a:pt x="96" y="11"/>
                      <a:pt x="91" y="9"/>
                      <a:pt x="80" y="4"/>
                    </a:cubicBezTo>
                    <a:close/>
                  </a:path>
                </a:pathLst>
              </a:custGeom>
              <a:grpFill/>
              <a:ln w="9525">
                <a:solidFill>
                  <a:srgbClr val="E7EDEA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9" name="组合 31"/>
            <p:cNvGrpSpPr/>
            <p:nvPr/>
          </p:nvGrpSpPr>
          <p:grpSpPr>
            <a:xfrm>
              <a:off x="1886285" y="4128253"/>
              <a:ext cx="3863719" cy="1189676"/>
              <a:chOff x="1936190" y="2530485"/>
              <a:chExt cx="3863719" cy="1189676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1936190" y="2530485"/>
                <a:ext cx="10054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技术能力</a:t>
                </a:r>
                <a:endParaRPr lang="zh-CN" altLang="en-US" sz="1600" dirty="0">
                  <a:solidFill>
                    <a:srgbClr val="373B4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文本框 50"/>
              <p:cNvSpPr txBox="1"/>
              <p:nvPr/>
            </p:nvSpPr>
            <p:spPr>
              <a:xfrm>
                <a:off x="1936190" y="2891634"/>
                <a:ext cx="3863719" cy="8285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架构复杂性：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数百个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模块，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上千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个数据处理流程；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算法复杂度：谷歌线上有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上千</a:t>
                </a:r>
                <a:r>
                  <a:rPr lang="zh-CN" altLang="en-US" sz="1200" dirty="0" smtClean="0">
                    <a:solidFill>
                      <a:srgbClr val="373B4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个各种算法模型；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5008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Anchor</a:t>
            </a:r>
            <a:r>
              <a:rPr lang="zh-CN" altLang="en-US" dirty="0" smtClean="0">
                <a:solidFill>
                  <a:srgbClr val="00B4D9"/>
                </a:solidFill>
              </a:rPr>
              <a:t>说明了什么？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74868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属于一个网站的其他各种名字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2135561" y="2348880"/>
          <a:ext cx="8064895" cy="393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2128"/>
                <a:gridCol w="1872208"/>
                <a:gridCol w="5040559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网站名称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URL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Anchor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搜狗首页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hlinkClick r:id="rId2"/>
                        </a:rPr>
                        <a:t>www.sogou.com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搜狗</a:t>
                      </a:r>
                      <a:r>
                        <a:rPr lang="en-US" altLang="zh-CN" sz="1400" dirty="0" smtClean="0"/>
                        <a:t>:47</a:t>
                      </a:r>
                      <a:r>
                        <a:rPr lang="en-US" altLang="zh-CN" sz="1400" baseline="0" dirty="0" smtClean="0"/>
                        <a:t>;</a:t>
                      </a:r>
                      <a:r>
                        <a:rPr lang="zh-CN" altLang="en-US" sz="1400" baseline="0" dirty="0" smtClean="0"/>
                        <a:t>搜狗搜索</a:t>
                      </a:r>
                      <a:r>
                        <a:rPr lang="en-US" altLang="zh-CN" sz="1400" baseline="0" dirty="0" smtClean="0"/>
                        <a:t>:32;sogou:26;</a:t>
                      </a:r>
                      <a:r>
                        <a:rPr lang="zh-CN" altLang="en-US" sz="1400" baseline="0" dirty="0" smtClean="0"/>
                        <a:t>搜狗网</a:t>
                      </a:r>
                      <a:r>
                        <a:rPr lang="en-US" altLang="zh-CN" sz="1400" baseline="0" dirty="0" smtClean="0"/>
                        <a:t>:24;</a:t>
                      </a:r>
                      <a:r>
                        <a:rPr lang="zh-CN" altLang="en-US" sz="1400" baseline="0" dirty="0" smtClean="0"/>
                        <a:t>搜狐搜狗</a:t>
                      </a:r>
                      <a:r>
                        <a:rPr lang="en-US" altLang="zh-CN" sz="1400" baseline="0" dirty="0" smtClean="0"/>
                        <a:t>:20;sougou:11;</a:t>
                      </a:r>
                      <a:r>
                        <a:rPr lang="zh-CN" altLang="en-US" sz="1400" baseline="0" dirty="0" smtClean="0"/>
                        <a:t>搜索引擎</a:t>
                      </a:r>
                      <a:r>
                        <a:rPr lang="en-US" altLang="zh-CN" sz="1400" baseline="0" dirty="0" smtClean="0"/>
                        <a:t>:7;</a:t>
                      </a:r>
                      <a:r>
                        <a:rPr lang="zh-CN" altLang="en-US" sz="1400" baseline="0" dirty="0" smtClean="0"/>
                        <a:t>搜狗</a:t>
                      </a:r>
                      <a:r>
                        <a:rPr lang="en-US" altLang="zh-CN" sz="1400" baseline="0" dirty="0" smtClean="0"/>
                        <a:t>sogou:7;</a:t>
                      </a:r>
                      <a:r>
                        <a:rPr lang="zh-CN" altLang="en-US" sz="1400" baseline="0" dirty="0" smtClean="0"/>
                        <a:t>搜狐搜索</a:t>
                      </a:r>
                      <a:r>
                        <a:rPr lang="en-US" altLang="zh-CN" sz="1400" baseline="0" dirty="0" smtClean="0"/>
                        <a:t>:2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搜狗地图首页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map.sogou.com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地图</a:t>
                      </a:r>
                      <a:r>
                        <a:rPr lang="en-US" altLang="zh-CN" sz="1400" dirty="0" smtClean="0"/>
                        <a:t>:45;</a:t>
                      </a:r>
                      <a:r>
                        <a:rPr lang="zh-CN" altLang="en-US" sz="1400" dirty="0" smtClean="0"/>
                        <a:t>搜狗地图</a:t>
                      </a:r>
                      <a:r>
                        <a:rPr lang="en-US" altLang="zh-CN" sz="1400" dirty="0" smtClean="0"/>
                        <a:t>:25;</a:t>
                      </a:r>
                      <a:r>
                        <a:rPr lang="zh-CN" altLang="en-US" sz="1400" dirty="0" smtClean="0"/>
                        <a:t>电子地图</a:t>
                      </a:r>
                      <a:r>
                        <a:rPr lang="en-US" altLang="zh-CN" sz="1400" dirty="0" smtClean="0"/>
                        <a:t>:24;</a:t>
                      </a:r>
                      <a:r>
                        <a:rPr lang="zh-CN" altLang="en-US" sz="1400" dirty="0" smtClean="0"/>
                        <a:t>地图搜索</a:t>
                      </a:r>
                      <a:r>
                        <a:rPr lang="en-US" altLang="zh-CN" sz="1400" dirty="0" smtClean="0"/>
                        <a:t>:13;</a:t>
                      </a:r>
                      <a:r>
                        <a:rPr lang="zh-CN" altLang="en-US" sz="1400" dirty="0" smtClean="0"/>
                        <a:t>地图网</a:t>
                      </a:r>
                      <a:r>
                        <a:rPr lang="en-US" altLang="zh-CN" sz="1400" dirty="0" smtClean="0"/>
                        <a:t>:12;</a:t>
                      </a:r>
                      <a:r>
                        <a:rPr lang="zh-CN" altLang="en-US" sz="1400" dirty="0" smtClean="0"/>
                        <a:t>搜狗地图搜索</a:t>
                      </a:r>
                      <a:r>
                        <a:rPr lang="en-US" altLang="zh-CN" sz="1400" dirty="0" smtClean="0"/>
                        <a:t>:9;sogou</a:t>
                      </a:r>
                      <a:r>
                        <a:rPr lang="zh-CN" altLang="en-US" sz="1400" dirty="0" smtClean="0"/>
                        <a:t>地图</a:t>
                      </a:r>
                      <a:r>
                        <a:rPr lang="en-US" altLang="zh-CN" sz="1400" dirty="0" smtClean="0"/>
                        <a:t>:5;</a:t>
                      </a:r>
                      <a:r>
                        <a:rPr lang="zh-CN" altLang="en-US" sz="1400" dirty="0" smtClean="0"/>
                        <a:t>搜狗</a:t>
                      </a:r>
                      <a:r>
                        <a:rPr lang="en-US" altLang="zh-CN" sz="1400" dirty="0" smtClean="0"/>
                        <a:t>:3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招商银行首页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hlinkClick r:id="rId3"/>
                        </a:rPr>
                        <a:t>www.cmbchina.com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招商银行</a:t>
                      </a:r>
                      <a:r>
                        <a:rPr lang="en-US" altLang="zh-CN" sz="1400" dirty="0" smtClean="0"/>
                        <a:t>:54;</a:t>
                      </a:r>
                      <a:r>
                        <a:rPr lang="zh-CN" altLang="en-US" sz="1400" dirty="0" smtClean="0"/>
                        <a:t>招行</a:t>
                      </a:r>
                      <a:r>
                        <a:rPr lang="en-US" altLang="zh-CN" sz="1400" dirty="0" smtClean="0"/>
                        <a:t>:14;cmbchina:10;</a:t>
                      </a:r>
                      <a:r>
                        <a:rPr lang="zh-CN" altLang="en-US" sz="1400" dirty="0" smtClean="0"/>
                        <a:t>中国招商银行</a:t>
                      </a:r>
                      <a:r>
                        <a:rPr lang="en-US" altLang="zh-CN" sz="1400" dirty="0" smtClean="0"/>
                        <a:t>:9;</a:t>
                      </a:r>
                      <a:r>
                        <a:rPr lang="zh-CN" altLang="en-US" sz="1400" dirty="0" smtClean="0"/>
                        <a:t>招商</a:t>
                      </a:r>
                      <a:r>
                        <a:rPr lang="en-US" altLang="zh-CN" sz="1400" dirty="0" smtClean="0"/>
                        <a:t>:8;</a:t>
                      </a:r>
                      <a:r>
                        <a:rPr lang="zh-CN" altLang="en-US" sz="1400" dirty="0" smtClean="0"/>
                        <a:t> 招商银行官网网站</a:t>
                      </a:r>
                      <a:r>
                        <a:rPr lang="en-US" altLang="zh-CN" sz="1400" dirty="0" smtClean="0"/>
                        <a:t>:3;</a:t>
                      </a:r>
                      <a:r>
                        <a:rPr lang="zh-CN" altLang="en-US" sz="1400" dirty="0" smtClean="0"/>
                        <a:t>一网通主页</a:t>
                      </a:r>
                      <a:r>
                        <a:rPr lang="en-US" altLang="zh-CN" sz="1400" dirty="0" smtClean="0"/>
                        <a:t>:3;</a:t>
                      </a:r>
                      <a:r>
                        <a:rPr lang="zh-CN" altLang="en-US" sz="1400" dirty="0" smtClean="0"/>
                        <a:t>银行网站</a:t>
                      </a:r>
                      <a:r>
                        <a:rPr lang="en-US" altLang="zh-CN" sz="1400" dirty="0" smtClean="0"/>
                        <a:t>:3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招行信用卡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/>
                        <a:t>creditcard.cmbchina.com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信用卡</a:t>
                      </a:r>
                      <a:r>
                        <a:rPr lang="en-US" altLang="zh-CN" sz="1400" dirty="0" smtClean="0"/>
                        <a:t>:31;</a:t>
                      </a:r>
                      <a:r>
                        <a:rPr lang="zh-CN" altLang="en-US" sz="1400" dirty="0" smtClean="0"/>
                        <a:t>招商银行卡</a:t>
                      </a:r>
                      <a:r>
                        <a:rPr lang="en-US" altLang="zh-CN" sz="1400" dirty="0" smtClean="0"/>
                        <a:t>:16;</a:t>
                      </a:r>
                      <a:r>
                        <a:rPr lang="zh-CN" altLang="en-US" sz="1400" dirty="0" smtClean="0"/>
                        <a:t>招商</a:t>
                      </a:r>
                      <a:r>
                        <a:rPr lang="en-US" altLang="zh-CN" sz="1400" dirty="0" smtClean="0"/>
                        <a:t>:11;</a:t>
                      </a:r>
                      <a:r>
                        <a:rPr lang="zh-CN" altLang="en-US" sz="1400" dirty="0" smtClean="0"/>
                        <a:t>招商银行</a:t>
                      </a:r>
                      <a:r>
                        <a:rPr lang="en-US" altLang="zh-CN" sz="1400" dirty="0" smtClean="0"/>
                        <a:t>:9;</a:t>
                      </a:r>
                      <a:r>
                        <a:rPr lang="zh-CN" altLang="en-US" sz="1400" dirty="0" smtClean="0"/>
                        <a:t>招行信卡中心</a:t>
                      </a:r>
                      <a:r>
                        <a:rPr lang="en-US" altLang="zh-CN" sz="1400" dirty="0" smtClean="0"/>
                        <a:t>:6;</a:t>
                      </a:r>
                      <a:r>
                        <a:rPr lang="zh-CN" altLang="en-US" sz="1400" dirty="0" smtClean="0"/>
                        <a:t>招行</a:t>
                      </a:r>
                      <a:r>
                        <a:rPr lang="en-US" altLang="zh-CN" sz="1400" dirty="0" smtClean="0"/>
                        <a:t>:6;</a:t>
                      </a:r>
                      <a:r>
                        <a:rPr lang="zh-CN" altLang="en-US" sz="1400" dirty="0" smtClean="0"/>
                        <a:t>信用卡部</a:t>
                      </a:r>
                      <a:r>
                        <a:rPr lang="en-US" altLang="zh-CN" sz="1400" dirty="0" smtClean="0"/>
                        <a:t>:4;</a:t>
                      </a:r>
                      <a:r>
                        <a:rPr lang="zh-CN" altLang="en-US" sz="1400" dirty="0" smtClean="0"/>
                        <a:t>招商银行一网通</a:t>
                      </a:r>
                      <a:r>
                        <a:rPr lang="en-US" altLang="zh-CN" sz="1400" dirty="0" smtClean="0"/>
                        <a:t>:1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搜狐首页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hlinkClick r:id="rId4"/>
                        </a:rPr>
                        <a:t>www.sohu.com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搜狐</a:t>
                      </a:r>
                      <a:r>
                        <a:rPr lang="en-US" altLang="zh-CN" sz="1400" dirty="0" smtClean="0"/>
                        <a:t>:78;</a:t>
                      </a:r>
                      <a:r>
                        <a:rPr lang="zh-CN" altLang="en-US" sz="1400" dirty="0" smtClean="0"/>
                        <a:t>搜狐网</a:t>
                      </a:r>
                      <a:r>
                        <a:rPr lang="en-US" altLang="zh-CN" sz="1400" dirty="0" smtClean="0"/>
                        <a:t>:36;</a:t>
                      </a:r>
                      <a:r>
                        <a:rPr lang="zh-CN" altLang="en-US" sz="1400" dirty="0" smtClean="0"/>
                        <a:t>搜狐</a:t>
                      </a:r>
                      <a:r>
                        <a:rPr lang="en-US" altLang="zh-CN" sz="1400" dirty="0" smtClean="0"/>
                        <a:t>:15;</a:t>
                      </a:r>
                      <a:r>
                        <a:rPr lang="zh-CN" altLang="en-US" sz="1400" dirty="0" smtClean="0"/>
                        <a:t>搜狐网站</a:t>
                      </a:r>
                      <a:r>
                        <a:rPr lang="en-US" altLang="zh-CN" sz="1400" dirty="0" smtClean="0"/>
                        <a:t>:7;</a:t>
                      </a:r>
                      <a:r>
                        <a:rPr lang="zh-CN" altLang="en-US" sz="1400" dirty="0" smtClean="0"/>
                        <a:t>搜狐公司</a:t>
                      </a:r>
                      <a:r>
                        <a:rPr lang="en-US" altLang="zh-CN" sz="1400" dirty="0" smtClean="0"/>
                        <a:t>:5;</a:t>
                      </a:r>
                      <a:r>
                        <a:rPr lang="zh-CN" altLang="en-US" sz="1400" dirty="0" smtClean="0"/>
                        <a:t>中国搜狐</a:t>
                      </a:r>
                      <a:r>
                        <a:rPr lang="en-US" altLang="zh-CN" sz="1400" dirty="0" smtClean="0"/>
                        <a:t>3;souhu:3</a:t>
                      </a:r>
                      <a:endParaRPr lang="zh-CN" altLang="en-US" sz="1400" dirty="0"/>
                    </a:p>
                  </a:txBody>
                  <a:tcPr/>
                </a:tc>
              </a:tr>
              <a:tr h="422736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搜狐</a:t>
                      </a:r>
                      <a:r>
                        <a:rPr lang="en-US" altLang="zh-CN" sz="1200" dirty="0" smtClean="0"/>
                        <a:t>NBA</a:t>
                      </a:r>
                      <a:r>
                        <a:rPr lang="zh-CN" altLang="en-US" sz="1200" dirty="0" smtClean="0"/>
                        <a:t>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/>
                        <a:t>sports.sohu.com/nba.shtml</a:t>
                      </a:r>
                      <a:endParaRPr lang="zh-CN" alt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/>
                        <a:t>Nba:25;</a:t>
                      </a:r>
                      <a:r>
                        <a:rPr lang="zh-CN" altLang="en-US" sz="1400" dirty="0" smtClean="0"/>
                        <a:t>搜狐</a:t>
                      </a:r>
                      <a:r>
                        <a:rPr lang="en-US" altLang="zh-CN" sz="1400" dirty="0" smtClean="0"/>
                        <a:t>nba:7;nba</a:t>
                      </a:r>
                      <a:r>
                        <a:rPr lang="zh-CN" altLang="en-US" sz="1400" dirty="0" smtClean="0"/>
                        <a:t>搜狐</a:t>
                      </a:r>
                      <a:r>
                        <a:rPr lang="en-US" altLang="zh-CN" sz="1400" dirty="0" smtClean="0"/>
                        <a:t>:3;nba</a:t>
                      </a:r>
                      <a:r>
                        <a:rPr lang="zh-CN" altLang="en-US" sz="1400" dirty="0" smtClean="0"/>
                        <a:t>新闻</a:t>
                      </a:r>
                      <a:r>
                        <a:rPr lang="en-US" altLang="zh-CN" sz="1400" dirty="0" smtClean="0"/>
                        <a:t>:3;</a:t>
                      </a:r>
                      <a:r>
                        <a:rPr lang="zh-CN" altLang="en-US" sz="1400" dirty="0" smtClean="0"/>
                        <a:t>搜狐体育</a:t>
                      </a:r>
                      <a:r>
                        <a:rPr lang="en-US" altLang="zh-CN" sz="1400" dirty="0" smtClean="0"/>
                        <a:t>:2</a:t>
                      </a:r>
                      <a:endParaRPr lang="zh-CN" alt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200" dirty="0" smtClean="0"/>
                        <a:t>京东商城首页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smtClean="0">
                          <a:hlinkClick r:id="rId5"/>
                        </a:rPr>
                        <a:t>www.360buy.com</a:t>
                      </a:r>
                      <a:endParaRPr lang="zh-CN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京东商城</a:t>
                      </a:r>
                      <a:r>
                        <a:rPr lang="en-US" altLang="zh-CN" sz="1400" dirty="0" smtClean="0"/>
                        <a:t>:19;</a:t>
                      </a:r>
                      <a:r>
                        <a:rPr lang="zh-CN" altLang="en-US" sz="1400" dirty="0" smtClean="0"/>
                        <a:t>京东</a:t>
                      </a:r>
                      <a:r>
                        <a:rPr lang="en-US" altLang="zh-CN" sz="1400" dirty="0" smtClean="0"/>
                        <a:t>:16;</a:t>
                      </a:r>
                      <a:r>
                        <a:rPr lang="zh-CN" altLang="en-US" sz="1400" dirty="0" smtClean="0"/>
                        <a:t>京东网上商城</a:t>
                      </a:r>
                      <a:r>
                        <a:rPr lang="en-US" altLang="zh-CN" sz="1400" dirty="0" smtClean="0"/>
                        <a:t>:9;</a:t>
                      </a:r>
                      <a:r>
                        <a:rPr lang="zh-CN" altLang="en-US" sz="1400" dirty="0" smtClean="0"/>
                        <a:t>京东网</a:t>
                      </a:r>
                      <a:r>
                        <a:rPr lang="en-US" altLang="zh-CN" sz="1400" dirty="0" smtClean="0"/>
                        <a:t>:8;</a:t>
                      </a:r>
                      <a:r>
                        <a:rPr lang="zh-CN" altLang="en-US" sz="1400" dirty="0" smtClean="0"/>
                        <a:t>东京商城</a:t>
                      </a:r>
                      <a:r>
                        <a:rPr lang="en-US" altLang="zh-CN" sz="1400" dirty="0" smtClean="0"/>
                        <a:t>:6;</a:t>
                      </a:r>
                      <a:r>
                        <a:rPr lang="zh-CN" altLang="en-US" sz="1400" dirty="0" smtClean="0"/>
                        <a:t>京东购物</a:t>
                      </a:r>
                      <a:r>
                        <a:rPr lang="en-US" altLang="zh-CN" sz="1400" dirty="0" smtClean="0"/>
                        <a:t>:5;360buy:4;360buy</a:t>
                      </a:r>
                      <a:r>
                        <a:rPr lang="zh-CN" altLang="en-US" sz="1400" dirty="0" smtClean="0"/>
                        <a:t>京东商城</a:t>
                      </a:r>
                      <a:r>
                        <a:rPr lang="en-US" altLang="zh-CN" sz="1400" dirty="0" smtClean="0"/>
                        <a:t>:2</a:t>
                      </a:r>
                      <a:endParaRPr lang="zh-CN" alt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77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Anchor rank</a:t>
            </a:r>
            <a:r>
              <a:rPr lang="zh-CN" altLang="en-US" dirty="0" smtClean="0">
                <a:solidFill>
                  <a:srgbClr val="00B4D9"/>
                </a:solidFill>
              </a:rPr>
              <a:t>的考虑因素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Anchor</a:t>
            </a:r>
            <a:r>
              <a:rPr lang="zh-CN" altLang="en-US" dirty="0" smtClean="0">
                <a:solidFill>
                  <a:schemeClr val="bg1"/>
                </a:solidFill>
              </a:rPr>
              <a:t>的匹配程度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Anchor</a:t>
            </a:r>
            <a:r>
              <a:rPr lang="zh-CN" altLang="en-US" dirty="0" smtClean="0">
                <a:solidFill>
                  <a:schemeClr val="bg1"/>
                </a:solidFill>
              </a:rPr>
              <a:t>的匹配类型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精确匹配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同义词精确匹配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>
                <a:solidFill>
                  <a:schemeClr val="bg1"/>
                </a:solidFill>
              </a:rPr>
              <a:t>缺</a:t>
            </a:r>
            <a:r>
              <a:rPr lang="zh-CN" altLang="en-US" dirty="0" smtClean="0">
                <a:solidFill>
                  <a:schemeClr val="bg1"/>
                </a:solidFill>
              </a:rPr>
              <a:t>词匹配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多词匹配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匹配</a:t>
            </a:r>
            <a:r>
              <a:rPr lang="en-US" altLang="zh-CN" dirty="0" smtClean="0">
                <a:solidFill>
                  <a:schemeClr val="bg1"/>
                </a:solidFill>
              </a:rPr>
              <a:t>Anchor</a:t>
            </a:r>
            <a:r>
              <a:rPr lang="zh-CN" altLang="en-US" dirty="0" smtClean="0">
                <a:solidFill>
                  <a:schemeClr val="bg1"/>
                </a:solidFill>
              </a:rPr>
              <a:t>的出现次数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其他因素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如</a:t>
            </a:r>
            <a:r>
              <a:rPr lang="en-US" altLang="zh-CN" dirty="0" smtClean="0">
                <a:solidFill>
                  <a:schemeClr val="bg1"/>
                </a:solidFill>
              </a:rPr>
              <a:t>URL</a:t>
            </a:r>
            <a:r>
              <a:rPr lang="zh-CN" altLang="en-US" dirty="0" smtClean="0">
                <a:solidFill>
                  <a:schemeClr val="bg1"/>
                </a:solidFill>
              </a:rPr>
              <a:t>，站点首页、视频等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4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B4D9"/>
                </a:solidFill>
              </a:rPr>
              <a:t>Matchrank</a:t>
            </a:r>
            <a:r>
              <a:rPr lang="en-US" altLang="zh-CN" dirty="0" smtClean="0">
                <a:solidFill>
                  <a:srgbClr val="00B4D9"/>
                </a:solidFill>
              </a:rPr>
              <a:t> —— </a:t>
            </a:r>
            <a:r>
              <a:rPr lang="zh-CN" altLang="en-US" dirty="0" smtClean="0">
                <a:solidFill>
                  <a:srgbClr val="00B4D9"/>
                </a:solidFill>
              </a:rPr>
              <a:t>紧密性的信息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5965" y="1600201"/>
            <a:ext cx="3610744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北京地铁线路图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40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34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29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16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5</a:t>
            </a:r>
          </a:p>
          <a:p>
            <a:pPr lvl="1"/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4000-8828-99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40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9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01"/>
          <a:stretch/>
        </p:blipFill>
        <p:spPr bwMode="auto">
          <a:xfrm>
            <a:off x="3326335" y="2125524"/>
            <a:ext cx="5086350" cy="4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44" y="2554152"/>
            <a:ext cx="4362450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7286" y="3054217"/>
            <a:ext cx="40100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914" y="3911473"/>
            <a:ext cx="44862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45" y="4931953"/>
            <a:ext cx="4676775" cy="66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977" y="5574896"/>
            <a:ext cx="48672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39" y="3402848"/>
            <a:ext cx="3475799" cy="501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142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B4D9"/>
                </a:solidFill>
              </a:rPr>
              <a:t>Matchrank</a:t>
            </a:r>
            <a:r>
              <a:rPr lang="zh-CN" altLang="en-US" dirty="0" smtClean="0">
                <a:solidFill>
                  <a:srgbClr val="00B4D9"/>
                </a:solidFill>
              </a:rPr>
              <a:t>的考虑因素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目标：查询与网页全文的匹配好坏（侧重</a:t>
            </a:r>
            <a:r>
              <a:rPr lang="zh-CN" altLang="zh-CN" dirty="0" smtClean="0">
                <a:solidFill>
                  <a:schemeClr val="bg1"/>
                </a:solidFill>
              </a:rPr>
              <a:t>位置关系</a:t>
            </a:r>
            <a:r>
              <a:rPr lang="zh-CN" altLang="en-US" dirty="0" smtClean="0">
                <a:solidFill>
                  <a:schemeClr val="bg1"/>
                </a:solidFill>
              </a:rPr>
              <a:t>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基本思想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	</a:t>
            </a:r>
            <a:r>
              <a:rPr lang="zh-CN" altLang="en-US" sz="2600" dirty="0">
                <a:solidFill>
                  <a:srgbClr val="FF0000"/>
                </a:solidFill>
              </a:rPr>
              <a:t>查询</a:t>
            </a:r>
            <a:r>
              <a:rPr lang="zh-CN" altLang="en-US" sz="2600" dirty="0">
                <a:solidFill>
                  <a:srgbClr val="FF0000"/>
                </a:solidFill>
              </a:rPr>
              <a:t>在页面中越紧密出现，得分越高</a:t>
            </a:r>
            <a:endParaRPr lang="en-US" altLang="zh-CN" sz="2600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需要考虑的问题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能覆盖所有查询词的最小窗口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覆盖大部分查询</a:t>
            </a:r>
            <a:r>
              <a:rPr lang="en-US" altLang="zh-CN" dirty="0" smtClean="0">
                <a:solidFill>
                  <a:schemeClr val="bg1"/>
                </a:solidFill>
              </a:rPr>
              <a:t>term</a:t>
            </a:r>
            <a:r>
              <a:rPr lang="zh-CN" altLang="en-US" dirty="0" smtClean="0">
                <a:solidFill>
                  <a:schemeClr val="bg1"/>
                </a:solidFill>
              </a:rPr>
              <a:t>的窗口数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查询词是否有紧密性的需要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词之间的紧密性，以及强连接情况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>
                <a:solidFill>
                  <a:srgbClr val="00B4D9"/>
                </a:solidFill>
              </a:rPr>
              <a:t>BRank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5688" y="1825625"/>
            <a:ext cx="6435436" cy="4351338"/>
          </a:xfrm>
        </p:spPr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目标：查询与网页全文的匹配好坏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基本思想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en-US" altLang="zh-CN" dirty="0">
                <a:solidFill>
                  <a:srgbClr val="FF0000"/>
                </a:solidFill>
              </a:rPr>
              <a:t>term</a:t>
            </a:r>
            <a:r>
              <a:rPr lang="zh-CN" altLang="en-US" dirty="0">
                <a:solidFill>
                  <a:srgbClr val="FF0000"/>
                </a:solidFill>
              </a:rPr>
              <a:t>在页面中出现次数越多，得分越高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需要考虑的问题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网页页面类型多种多样，部分页面缺少正文（如视频）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标题、正文各个位置匹配的作用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是否有的词没有出现，或者同义词出现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endParaRPr lang="zh-CN" altLang="en-US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092" y="1825625"/>
            <a:ext cx="4668982" cy="247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23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基础</a:t>
            </a:r>
            <a:r>
              <a:rPr lang="en-US" altLang="zh-CN" dirty="0" smtClean="0">
                <a:solidFill>
                  <a:srgbClr val="00B4D9"/>
                </a:solidFill>
              </a:rPr>
              <a:t>Rank</a:t>
            </a:r>
            <a:r>
              <a:rPr lang="zh-CN" altLang="en-US" dirty="0" smtClean="0">
                <a:solidFill>
                  <a:srgbClr val="00B4D9"/>
                </a:solidFill>
              </a:rPr>
              <a:t>的难点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同义词在各种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  <a:r>
              <a:rPr lang="zh-CN" altLang="en-US" dirty="0" smtClean="0">
                <a:solidFill>
                  <a:srgbClr val="FFFFFF"/>
                </a:solidFill>
              </a:rPr>
              <a:t>中的应用</a:t>
            </a:r>
            <a:endParaRPr lang="en-US" altLang="zh-CN" dirty="0">
              <a:solidFill>
                <a:srgbClr val="FFFFFF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存在去词时的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  <a:r>
              <a:rPr lang="zh-CN" altLang="en-US" dirty="0" smtClean="0">
                <a:solidFill>
                  <a:srgbClr val="FFFFFF"/>
                </a:solidFill>
              </a:rPr>
              <a:t>计算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查询词紧密性的计算和判别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非匹配</a:t>
            </a:r>
            <a:r>
              <a:rPr lang="zh-CN" altLang="en-US" dirty="0">
                <a:solidFill>
                  <a:srgbClr val="FFFFFF"/>
                </a:solidFill>
              </a:rPr>
              <a:t>词</a:t>
            </a:r>
            <a:r>
              <a:rPr lang="zh-CN" altLang="en-US" dirty="0" smtClean="0">
                <a:solidFill>
                  <a:srgbClr val="FFFFFF"/>
                </a:solidFill>
              </a:rPr>
              <a:t>的匹配应用（如预告片、片花等）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>
                <a:solidFill>
                  <a:srgbClr val="FFFFFF"/>
                </a:solidFill>
              </a:rPr>
              <a:t>特殊</a:t>
            </a:r>
            <a:r>
              <a:rPr lang="zh-CN" altLang="en-US" dirty="0" smtClean="0">
                <a:solidFill>
                  <a:srgbClr val="FFFFFF"/>
                </a:solidFill>
              </a:rPr>
              <a:t>类的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  <a:r>
              <a:rPr lang="zh-CN" altLang="en-US" dirty="0" smtClean="0">
                <a:solidFill>
                  <a:srgbClr val="FFFFFF"/>
                </a:solidFill>
              </a:rPr>
              <a:t>计算（登录、在线观看）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endParaRPr lang="zh-CN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Rank</a:t>
            </a:r>
            <a:r>
              <a:rPr lang="zh-CN" altLang="en-US" dirty="0" smtClean="0">
                <a:solidFill>
                  <a:srgbClr val="00B4D9"/>
                </a:solidFill>
              </a:rPr>
              <a:t>的融合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目标：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将各种分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  <a:r>
              <a:rPr lang="zh-CN" altLang="en-US" dirty="0" smtClean="0">
                <a:solidFill>
                  <a:srgbClr val="FFFFFF"/>
                </a:solidFill>
              </a:rPr>
              <a:t>整合起来，生成一个能表达查询的最终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</a:p>
          <a:p>
            <a:r>
              <a:rPr lang="zh-CN" altLang="en-US" dirty="0" smtClean="0">
                <a:solidFill>
                  <a:srgbClr val="FFFFFF"/>
                </a:solidFill>
              </a:rPr>
              <a:t>不同的查询，对</a:t>
            </a:r>
            <a:r>
              <a:rPr lang="en-US" altLang="zh-CN" dirty="0" smtClean="0">
                <a:solidFill>
                  <a:srgbClr val="FFFFFF"/>
                </a:solidFill>
              </a:rPr>
              <a:t>Rank</a:t>
            </a:r>
            <a:r>
              <a:rPr lang="zh-CN" altLang="en-US" dirty="0" smtClean="0">
                <a:solidFill>
                  <a:srgbClr val="FFFFFF"/>
                </a:solidFill>
              </a:rPr>
              <a:t>需求不同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热门查询：重</a:t>
            </a:r>
            <a:r>
              <a:rPr lang="en-US" altLang="zh-CN" dirty="0" smtClean="0">
                <a:solidFill>
                  <a:srgbClr val="FFFFFF"/>
                </a:solidFill>
              </a:rPr>
              <a:t>PageRank, Anchor</a:t>
            </a:r>
          </a:p>
          <a:p>
            <a:pPr lvl="1"/>
            <a:r>
              <a:rPr lang="zh-CN" altLang="en-US" dirty="0">
                <a:solidFill>
                  <a:srgbClr val="FFFFFF"/>
                </a:solidFill>
              </a:rPr>
              <a:t>长查询</a:t>
            </a:r>
            <a:r>
              <a:rPr lang="zh-CN" altLang="en-US" dirty="0" smtClean="0">
                <a:solidFill>
                  <a:srgbClr val="FFFFFF"/>
                </a:solidFill>
              </a:rPr>
              <a:t>：重</a:t>
            </a:r>
            <a:r>
              <a:rPr lang="en-US" altLang="zh-CN" dirty="0" err="1" smtClean="0">
                <a:solidFill>
                  <a:srgbClr val="FFFFFF"/>
                </a:solidFill>
              </a:rPr>
              <a:t>TitleRank</a:t>
            </a:r>
            <a:r>
              <a:rPr lang="zh-CN" altLang="en-US" dirty="0" smtClean="0">
                <a:solidFill>
                  <a:srgbClr val="FFFFFF"/>
                </a:solidFill>
              </a:rPr>
              <a:t>，轻</a:t>
            </a:r>
            <a:r>
              <a:rPr lang="en-US" altLang="zh-CN" dirty="0" smtClean="0">
                <a:solidFill>
                  <a:srgbClr val="FFFFFF"/>
                </a:solidFill>
              </a:rPr>
              <a:t>PageRank</a:t>
            </a: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超长查询：若有</a:t>
            </a:r>
            <a:r>
              <a:rPr lang="en-US" altLang="zh-CN" dirty="0" err="1" smtClean="0">
                <a:solidFill>
                  <a:srgbClr val="FFFFFF"/>
                </a:solidFill>
              </a:rPr>
              <a:t>MatchRank</a:t>
            </a:r>
            <a:r>
              <a:rPr lang="zh-CN" altLang="en-US" dirty="0" smtClean="0">
                <a:solidFill>
                  <a:srgbClr val="FFFFFF"/>
                </a:solidFill>
              </a:rPr>
              <a:t>特好的，对其优先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 smtClean="0">
                <a:solidFill>
                  <a:srgbClr val="FFFFFF"/>
                </a:solidFill>
              </a:rPr>
              <a:t>其他</a:t>
            </a:r>
            <a:r>
              <a:rPr lang="zh-CN" altLang="en-US" dirty="0" smtClean="0">
                <a:solidFill>
                  <a:srgbClr val="FFFFFF"/>
                </a:solidFill>
              </a:rPr>
              <a:t>思路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FFFF"/>
                </a:solidFill>
              </a:rPr>
              <a:t>分类制定不同的组合策略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 lvl="1"/>
            <a:r>
              <a:rPr lang="en-US" altLang="zh-CN" dirty="0" smtClean="0">
                <a:solidFill>
                  <a:srgbClr val="FFFFFF"/>
                </a:solidFill>
              </a:rPr>
              <a:t>Learning to Rank</a:t>
            </a:r>
          </a:p>
        </p:txBody>
      </p:sp>
    </p:spTree>
    <p:extLst>
      <p:ext uri="{BB962C8B-B14F-4D97-AF65-F5344CB8AC3E}">
        <p14:creationId xmlns:p14="http://schemas.microsoft.com/office/powerpoint/2010/main" val="177020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最终排序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整体调权</a:t>
            </a:r>
            <a:endParaRPr lang="en-US" altLang="zh-CN" dirty="0" smtClean="0"/>
          </a:p>
          <a:p>
            <a:r>
              <a:rPr lang="zh-CN" altLang="en-US" dirty="0" smtClean="0"/>
              <a:t>站点特殊处理</a:t>
            </a:r>
            <a:endParaRPr lang="en-US" altLang="zh-CN" dirty="0" smtClean="0"/>
          </a:p>
          <a:p>
            <a:r>
              <a:rPr lang="zh-CN" altLang="en-US" dirty="0" smtClean="0"/>
              <a:t>分类特殊处理</a:t>
            </a:r>
            <a:endParaRPr lang="en-US" altLang="zh-CN" dirty="0" smtClean="0"/>
          </a:p>
          <a:p>
            <a:r>
              <a:rPr lang="zh-CN" altLang="en-US" dirty="0" smtClean="0"/>
              <a:t>对作弊等页面的识别和处理</a:t>
            </a:r>
            <a:endParaRPr lang="en-US" altLang="zh-CN" dirty="0" smtClean="0"/>
          </a:p>
          <a:p>
            <a:r>
              <a:rPr lang="en-US" altLang="zh-CN" dirty="0" smtClean="0"/>
              <a:t>Click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</a:t>
            </a:r>
            <a:endParaRPr lang="en-US" altLang="zh-CN" dirty="0" smtClean="0"/>
          </a:p>
          <a:p>
            <a:r>
              <a:rPr lang="zh-CN" altLang="en-US" dirty="0"/>
              <a:t>时效性</a:t>
            </a:r>
            <a:r>
              <a:rPr lang="zh-CN" altLang="en-US" dirty="0" smtClean="0"/>
              <a:t>调整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025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意图识别</a:t>
            </a:r>
            <a:endParaRPr lang="zh-CN" altLang="en-US" dirty="0">
              <a:solidFill>
                <a:srgbClr val="00B4D9"/>
              </a:solidFill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1972041" y="1529262"/>
            <a:ext cx="8064896" cy="3960440"/>
            <a:chOff x="1972041" y="1529262"/>
            <a:chExt cx="8064896" cy="3960440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4636337" y="1529262"/>
              <a:ext cx="223224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意图队列</a:t>
              </a:r>
              <a:endParaRPr lang="zh-CN" altLang="en-US" sz="2400" dirty="0">
                <a:solidFill>
                  <a:schemeClr val="tx1"/>
                </a:solidFill>
                <a:latin typeface="华文琥珀" pitchFamily="2" charset="-122"/>
                <a:ea typeface="华文琥珀" pitchFamily="2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 bwMode="auto">
            <a:xfrm>
              <a:off x="1972041" y="3257454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视频</a:t>
              </a: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1972041" y="4769622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视频处理</a:t>
              </a:r>
            </a:p>
          </p:txBody>
        </p:sp>
        <p:cxnSp>
          <p:nvCxnSpPr>
            <p:cNvPr id="25" name="直接箭头连接符 24"/>
            <p:cNvCxnSpPr>
              <a:stCxn id="5" idx="2"/>
              <a:endCxn id="23" idx="0"/>
            </p:cNvCxnSpPr>
            <p:nvPr/>
          </p:nvCxnSpPr>
          <p:spPr bwMode="auto">
            <a:xfrm>
              <a:off x="2908145" y="3977534"/>
              <a:ext cx="0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圆角矩形 25"/>
            <p:cNvSpPr/>
            <p:nvPr/>
          </p:nvSpPr>
          <p:spPr bwMode="auto">
            <a:xfrm>
              <a:off x="3996649" y="3257454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导航</a:t>
              </a: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3996649" y="4769622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导航</a:t>
              </a: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处理</a:t>
              </a:r>
            </a:p>
          </p:txBody>
        </p:sp>
        <p:cxnSp>
          <p:nvCxnSpPr>
            <p:cNvPr id="28" name="直接箭头连接符 27"/>
            <p:cNvCxnSpPr>
              <a:stCxn id="26" idx="2"/>
              <a:endCxn id="27" idx="0"/>
            </p:cNvCxnSpPr>
            <p:nvPr/>
          </p:nvCxnSpPr>
          <p:spPr bwMode="auto">
            <a:xfrm>
              <a:off x="4932753" y="3977534"/>
              <a:ext cx="0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圆角矩形 28"/>
            <p:cNvSpPr/>
            <p:nvPr/>
          </p:nvSpPr>
          <p:spPr bwMode="auto">
            <a:xfrm>
              <a:off x="6076497" y="3257454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小说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6076497" y="4769622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小说</a:t>
              </a: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处理</a:t>
              </a:r>
            </a:p>
          </p:txBody>
        </p:sp>
        <p:cxnSp>
          <p:nvCxnSpPr>
            <p:cNvPr id="31" name="直接箭头连接符 30"/>
            <p:cNvCxnSpPr>
              <a:stCxn id="29" idx="2"/>
              <a:endCxn id="30" idx="0"/>
            </p:cNvCxnSpPr>
            <p:nvPr/>
          </p:nvCxnSpPr>
          <p:spPr bwMode="auto">
            <a:xfrm>
              <a:off x="7012601" y="3977534"/>
              <a:ext cx="0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圆角矩形 31"/>
            <p:cNvSpPr/>
            <p:nvPr/>
          </p:nvSpPr>
          <p:spPr bwMode="auto">
            <a:xfrm>
              <a:off x="8164729" y="3257454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问答</a:t>
              </a:r>
            </a:p>
          </p:txBody>
        </p:sp>
        <p:sp>
          <p:nvSpPr>
            <p:cNvPr id="33" name="圆角矩形 32"/>
            <p:cNvSpPr/>
            <p:nvPr/>
          </p:nvSpPr>
          <p:spPr bwMode="auto">
            <a:xfrm>
              <a:off x="8164729" y="4769622"/>
              <a:ext cx="1872208" cy="72008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问答</a:t>
              </a:r>
              <a:r>
                <a:rPr lang="zh-CN" altLang="en-US" sz="2400" dirty="0">
                  <a:solidFill>
                    <a:schemeClr val="tx1"/>
                  </a:solidFill>
                  <a:latin typeface="华文琥珀" pitchFamily="2" charset="-122"/>
                  <a:ea typeface="华文琥珀" pitchFamily="2" charset="-122"/>
                </a:rPr>
                <a:t>处理</a:t>
              </a:r>
            </a:p>
          </p:txBody>
        </p:sp>
        <p:cxnSp>
          <p:nvCxnSpPr>
            <p:cNvPr id="34" name="直接箭头连接符 33"/>
            <p:cNvCxnSpPr>
              <a:stCxn id="32" idx="2"/>
              <a:endCxn id="33" idx="0"/>
            </p:cNvCxnSpPr>
            <p:nvPr/>
          </p:nvCxnSpPr>
          <p:spPr bwMode="auto">
            <a:xfrm>
              <a:off x="9100833" y="3977534"/>
              <a:ext cx="0" cy="7920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" name="直接箭头连接符 35"/>
            <p:cNvCxnSpPr>
              <a:stCxn id="4" idx="2"/>
              <a:endCxn id="5" idx="0"/>
            </p:cNvCxnSpPr>
            <p:nvPr/>
          </p:nvCxnSpPr>
          <p:spPr bwMode="auto">
            <a:xfrm flipH="1">
              <a:off x="2908145" y="2249342"/>
              <a:ext cx="2844316" cy="1008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直接箭头连接符 37"/>
            <p:cNvCxnSpPr>
              <a:stCxn id="4" idx="2"/>
              <a:endCxn id="26" idx="0"/>
            </p:cNvCxnSpPr>
            <p:nvPr/>
          </p:nvCxnSpPr>
          <p:spPr bwMode="auto">
            <a:xfrm flipH="1">
              <a:off x="4932753" y="2249342"/>
              <a:ext cx="819708" cy="1008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>
              <a:stCxn id="4" idx="2"/>
              <a:endCxn id="29" idx="0"/>
            </p:cNvCxnSpPr>
            <p:nvPr/>
          </p:nvCxnSpPr>
          <p:spPr bwMode="auto">
            <a:xfrm>
              <a:off x="5752461" y="2249342"/>
              <a:ext cx="1260140" cy="1008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>
              <a:stCxn id="4" idx="2"/>
              <a:endCxn id="32" idx="0"/>
            </p:cNvCxnSpPr>
            <p:nvPr/>
          </p:nvCxnSpPr>
          <p:spPr bwMode="auto">
            <a:xfrm>
              <a:off x="5752461" y="2249342"/>
              <a:ext cx="3348372" cy="100811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74515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/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5240" y="3874770"/>
            <a:ext cx="12230100" cy="2080260"/>
          </a:xfrm>
          <a:prstGeom prst="rect">
            <a:avLst/>
          </a:prstGeom>
          <a:solidFill>
            <a:srgbClr val="00B4D9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69110" y="4523870"/>
            <a:ext cx="3207320" cy="954107"/>
            <a:chOff x="7143077" y="4271032"/>
            <a:chExt cx="3207320" cy="954107"/>
          </a:xfrm>
        </p:grpSpPr>
        <p:sp>
          <p:nvSpPr>
            <p:cNvPr id="22" name="文本框 21"/>
            <p:cNvSpPr txBox="1"/>
            <p:nvPr/>
          </p:nvSpPr>
          <p:spPr>
            <a:xfrm>
              <a:off x="7143077" y="4271032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高级排序算法</a:t>
              </a:r>
              <a:endParaRPr lang="zh-CN" altLang="en-US" sz="3200" b="1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2983" y="4886585"/>
              <a:ext cx="31974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非相关性算法，如点击反馈、</a:t>
              </a:r>
              <a:r>
                <a:rPr lang="en-US" altLang="zh-CN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LTR</a:t>
              </a:r>
              <a:endParaRPr lang="zh-CN" altLang="en-US" sz="16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11071" y="4688828"/>
            <a:ext cx="1592828" cy="641573"/>
            <a:chOff x="611071" y="4688828"/>
            <a:chExt cx="1592828" cy="641573"/>
          </a:xfrm>
        </p:grpSpPr>
        <p:sp>
          <p:nvSpPr>
            <p:cNvPr id="25" name="文本框 24"/>
            <p:cNvSpPr txBox="1"/>
            <p:nvPr/>
          </p:nvSpPr>
          <p:spPr>
            <a:xfrm>
              <a:off x="1058136" y="4688828"/>
              <a:ext cx="1145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CM/LTR</a:t>
              </a:r>
              <a:endParaRPr lang="zh-CN" altLang="en-US" sz="20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11071" y="5022624"/>
              <a:ext cx="1847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647919" y="4711151"/>
              <a:ext cx="328492" cy="311472"/>
            </a:xfrm>
            <a:custGeom>
              <a:avLst/>
              <a:gdLst>
                <a:gd name="T0" fmla="*/ 149 w 193"/>
                <a:gd name="T1" fmla="*/ 172 h 183"/>
                <a:gd name="T2" fmla="*/ 85 w 193"/>
                <a:gd name="T3" fmla="*/ 183 h 183"/>
                <a:gd name="T4" fmla="*/ 10 w 193"/>
                <a:gd name="T5" fmla="*/ 47 h 183"/>
                <a:gd name="T6" fmla="*/ 30 w 193"/>
                <a:gd name="T7" fmla="*/ 49 h 183"/>
                <a:gd name="T8" fmla="*/ 28 w 193"/>
                <a:gd name="T9" fmla="*/ 88 h 183"/>
                <a:gd name="T10" fmla="*/ 35 w 193"/>
                <a:gd name="T11" fmla="*/ 96 h 183"/>
                <a:gd name="T12" fmla="*/ 36 w 193"/>
                <a:gd name="T13" fmla="*/ 96 h 183"/>
                <a:gd name="T14" fmla="*/ 43 w 193"/>
                <a:gd name="T15" fmla="*/ 88 h 183"/>
                <a:gd name="T16" fmla="*/ 41 w 193"/>
                <a:gd name="T17" fmla="*/ 49 h 183"/>
                <a:gd name="T18" fmla="*/ 60 w 193"/>
                <a:gd name="T19" fmla="*/ 47 h 183"/>
                <a:gd name="T20" fmla="*/ 100 w 193"/>
                <a:gd name="T21" fmla="*/ 66 h 183"/>
                <a:gd name="T22" fmla="*/ 58 w 193"/>
                <a:gd name="T23" fmla="*/ 111 h 183"/>
                <a:gd name="T24" fmla="*/ 43 w 193"/>
                <a:gd name="T25" fmla="*/ 183 h 183"/>
                <a:gd name="T26" fmla="*/ 31 w 193"/>
                <a:gd name="T27" fmla="*/ 122 h 183"/>
                <a:gd name="T28" fmla="*/ 9 w 193"/>
                <a:gd name="T29" fmla="*/ 183 h 183"/>
                <a:gd name="T30" fmla="*/ 0 w 193"/>
                <a:gd name="T31" fmla="*/ 101 h 183"/>
                <a:gd name="T32" fmla="*/ 161 w 193"/>
                <a:gd name="T33" fmla="*/ 42 h 183"/>
                <a:gd name="T34" fmla="*/ 149 w 193"/>
                <a:gd name="T35" fmla="*/ 77 h 183"/>
                <a:gd name="T36" fmla="*/ 143 w 193"/>
                <a:gd name="T37" fmla="*/ 77 h 183"/>
                <a:gd name="T38" fmla="*/ 122 w 193"/>
                <a:gd name="T39" fmla="*/ 99 h 183"/>
                <a:gd name="T40" fmla="*/ 118 w 193"/>
                <a:gd name="T41" fmla="*/ 101 h 183"/>
                <a:gd name="T42" fmla="*/ 84 w 193"/>
                <a:gd name="T43" fmla="*/ 97 h 183"/>
                <a:gd name="T44" fmla="*/ 100 w 193"/>
                <a:gd name="T45" fmla="*/ 84 h 183"/>
                <a:gd name="T46" fmla="*/ 104 w 193"/>
                <a:gd name="T47" fmla="*/ 84 h 183"/>
                <a:gd name="T48" fmla="*/ 129 w 193"/>
                <a:gd name="T49" fmla="*/ 60 h 183"/>
                <a:gd name="T50" fmla="*/ 135 w 193"/>
                <a:gd name="T51" fmla="*/ 59 h 183"/>
                <a:gd name="T52" fmla="*/ 161 w 193"/>
                <a:gd name="T53" fmla="*/ 42 h 183"/>
                <a:gd name="T54" fmla="*/ 193 w 193"/>
                <a:gd name="T55" fmla="*/ 6 h 183"/>
                <a:gd name="T56" fmla="*/ 125 w 193"/>
                <a:gd name="T57" fmla="*/ 136 h 183"/>
                <a:gd name="T58" fmla="*/ 107 w 193"/>
                <a:gd name="T59" fmla="*/ 168 h 183"/>
                <a:gd name="T60" fmla="*/ 72 w 193"/>
                <a:gd name="T61" fmla="*/ 136 h 183"/>
                <a:gd name="T62" fmla="*/ 180 w 193"/>
                <a:gd name="T63" fmla="*/ 123 h 183"/>
                <a:gd name="T64" fmla="*/ 67 w 193"/>
                <a:gd name="T65" fmla="*/ 19 h 183"/>
                <a:gd name="T66" fmla="*/ 36 w 193"/>
                <a:gd name="T67" fmla="*/ 0 h 183"/>
                <a:gd name="T68" fmla="*/ 53 w 193"/>
                <a:gd name="T69" fmla="*/ 11 h 183"/>
                <a:gd name="T70" fmla="*/ 53 w 193"/>
                <a:gd name="T71" fmla="*/ 32 h 183"/>
                <a:gd name="T72" fmla="*/ 36 w 193"/>
                <a:gd name="T73" fmla="*/ 41 h 183"/>
                <a:gd name="T74" fmla="*/ 17 w 193"/>
                <a:gd name="T75" fmla="*/ 32 h 183"/>
                <a:gd name="T76" fmla="*/ 17 w 193"/>
                <a:gd name="T77" fmla="*/ 11 h 183"/>
                <a:gd name="T78" fmla="*/ 36 w 193"/>
                <a:gd name="T7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183">
                  <a:moveTo>
                    <a:pt x="85" y="172"/>
                  </a:moveTo>
                  <a:lnTo>
                    <a:pt x="149" y="172"/>
                  </a:lnTo>
                  <a:lnTo>
                    <a:pt x="149" y="183"/>
                  </a:lnTo>
                  <a:lnTo>
                    <a:pt x="85" y="183"/>
                  </a:lnTo>
                  <a:lnTo>
                    <a:pt x="85" y="172"/>
                  </a:lnTo>
                  <a:close/>
                  <a:moveTo>
                    <a:pt x="10" y="47"/>
                  </a:moveTo>
                  <a:lnTo>
                    <a:pt x="32" y="47"/>
                  </a:lnTo>
                  <a:lnTo>
                    <a:pt x="30" y="49"/>
                  </a:lnTo>
                  <a:lnTo>
                    <a:pt x="32" y="54"/>
                  </a:lnTo>
                  <a:lnTo>
                    <a:pt x="28" y="88"/>
                  </a:lnTo>
                  <a:lnTo>
                    <a:pt x="35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6" y="96"/>
                  </a:lnTo>
                  <a:lnTo>
                    <a:pt x="36" y="95"/>
                  </a:lnTo>
                  <a:lnTo>
                    <a:pt x="43" y="88"/>
                  </a:lnTo>
                  <a:lnTo>
                    <a:pt x="38" y="54"/>
                  </a:lnTo>
                  <a:lnTo>
                    <a:pt x="41" y="49"/>
                  </a:lnTo>
                  <a:lnTo>
                    <a:pt x="38" y="47"/>
                  </a:lnTo>
                  <a:lnTo>
                    <a:pt x="60" y="47"/>
                  </a:lnTo>
                  <a:lnTo>
                    <a:pt x="109" y="49"/>
                  </a:lnTo>
                  <a:lnTo>
                    <a:pt x="100" y="66"/>
                  </a:lnTo>
                  <a:lnTo>
                    <a:pt x="57" y="67"/>
                  </a:lnTo>
                  <a:lnTo>
                    <a:pt x="58" y="111"/>
                  </a:lnTo>
                  <a:lnTo>
                    <a:pt x="62" y="183"/>
                  </a:lnTo>
                  <a:lnTo>
                    <a:pt x="43" y="183"/>
                  </a:lnTo>
                  <a:lnTo>
                    <a:pt x="39" y="122"/>
                  </a:lnTo>
                  <a:lnTo>
                    <a:pt x="31" y="122"/>
                  </a:lnTo>
                  <a:lnTo>
                    <a:pt x="28" y="183"/>
                  </a:lnTo>
                  <a:lnTo>
                    <a:pt x="9" y="183"/>
                  </a:lnTo>
                  <a:lnTo>
                    <a:pt x="14" y="111"/>
                  </a:lnTo>
                  <a:lnTo>
                    <a:pt x="0" y="101"/>
                  </a:lnTo>
                  <a:lnTo>
                    <a:pt x="10" y="47"/>
                  </a:lnTo>
                  <a:close/>
                  <a:moveTo>
                    <a:pt x="161" y="42"/>
                  </a:moveTo>
                  <a:lnTo>
                    <a:pt x="167" y="46"/>
                  </a:lnTo>
                  <a:lnTo>
                    <a:pt x="149" y="77"/>
                  </a:lnTo>
                  <a:lnTo>
                    <a:pt x="147" y="81"/>
                  </a:lnTo>
                  <a:lnTo>
                    <a:pt x="143" y="77"/>
                  </a:lnTo>
                  <a:lnTo>
                    <a:pt x="134" y="67"/>
                  </a:lnTo>
                  <a:lnTo>
                    <a:pt x="122" y="99"/>
                  </a:lnTo>
                  <a:lnTo>
                    <a:pt x="121" y="103"/>
                  </a:lnTo>
                  <a:lnTo>
                    <a:pt x="118" y="101"/>
                  </a:lnTo>
                  <a:lnTo>
                    <a:pt x="101" y="90"/>
                  </a:lnTo>
                  <a:lnTo>
                    <a:pt x="84" y="97"/>
                  </a:lnTo>
                  <a:lnTo>
                    <a:pt x="81" y="90"/>
                  </a:lnTo>
                  <a:lnTo>
                    <a:pt x="100" y="84"/>
                  </a:lnTo>
                  <a:lnTo>
                    <a:pt x="102" y="83"/>
                  </a:lnTo>
                  <a:lnTo>
                    <a:pt x="104" y="84"/>
                  </a:lnTo>
                  <a:lnTo>
                    <a:pt x="118" y="94"/>
                  </a:lnTo>
                  <a:lnTo>
                    <a:pt x="129" y="60"/>
                  </a:lnTo>
                  <a:lnTo>
                    <a:pt x="130" y="54"/>
                  </a:lnTo>
                  <a:lnTo>
                    <a:pt x="135" y="59"/>
                  </a:lnTo>
                  <a:lnTo>
                    <a:pt x="146" y="70"/>
                  </a:lnTo>
                  <a:lnTo>
                    <a:pt x="161" y="42"/>
                  </a:lnTo>
                  <a:close/>
                  <a:moveTo>
                    <a:pt x="67" y="6"/>
                  </a:moveTo>
                  <a:lnTo>
                    <a:pt x="193" y="6"/>
                  </a:lnTo>
                  <a:lnTo>
                    <a:pt x="193" y="136"/>
                  </a:lnTo>
                  <a:lnTo>
                    <a:pt x="125" y="136"/>
                  </a:lnTo>
                  <a:lnTo>
                    <a:pt x="125" y="168"/>
                  </a:lnTo>
                  <a:lnTo>
                    <a:pt x="107" y="168"/>
                  </a:lnTo>
                  <a:lnTo>
                    <a:pt x="107" y="136"/>
                  </a:lnTo>
                  <a:lnTo>
                    <a:pt x="72" y="136"/>
                  </a:lnTo>
                  <a:lnTo>
                    <a:pt x="72" y="123"/>
                  </a:lnTo>
                  <a:lnTo>
                    <a:pt x="180" y="123"/>
                  </a:lnTo>
                  <a:lnTo>
                    <a:pt x="180" y="19"/>
                  </a:lnTo>
                  <a:lnTo>
                    <a:pt x="67" y="19"/>
                  </a:lnTo>
                  <a:lnTo>
                    <a:pt x="67" y="6"/>
                  </a:lnTo>
                  <a:close/>
                  <a:moveTo>
                    <a:pt x="36" y="0"/>
                  </a:moveTo>
                  <a:lnTo>
                    <a:pt x="46" y="3"/>
                  </a:lnTo>
                  <a:lnTo>
                    <a:pt x="53" y="11"/>
                  </a:lnTo>
                  <a:lnTo>
                    <a:pt x="57" y="21"/>
                  </a:lnTo>
                  <a:lnTo>
                    <a:pt x="53" y="32"/>
                  </a:lnTo>
                  <a:lnTo>
                    <a:pt x="46" y="39"/>
                  </a:lnTo>
                  <a:lnTo>
                    <a:pt x="36" y="41"/>
                  </a:lnTo>
                  <a:lnTo>
                    <a:pt x="25" y="39"/>
                  </a:lnTo>
                  <a:lnTo>
                    <a:pt x="17" y="32"/>
                  </a:lnTo>
                  <a:lnTo>
                    <a:pt x="15" y="21"/>
                  </a:lnTo>
                  <a:lnTo>
                    <a:pt x="17" y="11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7ED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58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整体架构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基础模块包含：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Spider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Ranking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，实际工程中复杂得多：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qc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suggestion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hints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（标红）；</a:t>
            </a: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爬虫：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DNS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selector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、提链、时效性、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Index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：去重、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、选取等；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Query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：缓存、去重、死链、反作弊等；</a:t>
            </a: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Ranking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：涉及各种机器学习模型；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8618"/>
            <a:ext cx="12188376" cy="405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用户对搜索引擎的使用行为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07306" y="1700809"/>
            <a:ext cx="3528392" cy="4056856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平均每个查询有约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到</a:t>
            </a:r>
            <a:r>
              <a:rPr lang="en-US" altLang="zh-CN" dirty="0" smtClean="0">
                <a:solidFill>
                  <a:schemeClr val="bg1"/>
                </a:solidFill>
              </a:rPr>
              <a:t>1.2</a:t>
            </a:r>
            <a:r>
              <a:rPr lang="zh-CN" altLang="en-US" dirty="0" smtClean="0">
                <a:solidFill>
                  <a:schemeClr val="bg1"/>
                </a:solidFill>
              </a:rPr>
              <a:t>次点击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首</a:t>
            </a:r>
            <a:r>
              <a:rPr lang="zh-CN" altLang="en-US" dirty="0" smtClean="0">
                <a:solidFill>
                  <a:schemeClr val="bg1"/>
                </a:solidFill>
              </a:rPr>
              <a:t>条结果占了全部点击的</a:t>
            </a:r>
            <a:r>
              <a:rPr lang="en-US" altLang="zh-CN" dirty="0" smtClean="0">
                <a:solidFill>
                  <a:schemeClr val="bg1"/>
                </a:solidFill>
              </a:rPr>
              <a:t>40%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前三</a:t>
            </a:r>
            <a:r>
              <a:rPr lang="zh-CN" altLang="en-US" dirty="0" smtClean="0">
                <a:solidFill>
                  <a:schemeClr val="bg1"/>
                </a:solidFill>
              </a:rPr>
              <a:t>条结果占了全部点击的</a:t>
            </a:r>
            <a:r>
              <a:rPr lang="en-US" altLang="zh-CN" dirty="0" smtClean="0">
                <a:solidFill>
                  <a:schemeClr val="bg1"/>
                </a:solidFill>
              </a:rPr>
              <a:t>70%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只有不到</a:t>
            </a:r>
            <a:r>
              <a:rPr lang="en-US" altLang="zh-CN" dirty="0" smtClean="0">
                <a:solidFill>
                  <a:schemeClr val="bg1"/>
                </a:solidFill>
              </a:rPr>
              <a:t>10%</a:t>
            </a:r>
            <a:r>
              <a:rPr lang="zh-CN" altLang="en-US" dirty="0" smtClean="0">
                <a:solidFill>
                  <a:schemeClr val="bg1"/>
                </a:solidFill>
              </a:rPr>
              <a:t>的查询会翻页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用户切换搜索引擎只用</a:t>
            </a:r>
            <a:r>
              <a:rPr lang="zh-CN" altLang="en-US" dirty="0">
                <a:solidFill>
                  <a:schemeClr val="bg1"/>
                </a:solidFill>
              </a:rPr>
              <a:t>几</a:t>
            </a:r>
            <a:r>
              <a:rPr lang="zh-CN" altLang="en-US" dirty="0" smtClean="0">
                <a:solidFill>
                  <a:schemeClr val="bg1"/>
                </a:solidFill>
              </a:rPr>
              <a:t>秒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500" y="1700809"/>
            <a:ext cx="4528986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3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使用点击数据来理解用户需求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935480"/>
            <a:ext cx="8219256" cy="77344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solidFill>
                  <a:srgbClr val="FFFFFF"/>
                </a:solidFill>
              </a:rPr>
              <a:t>刘德华，刘亦菲，张学友。如何排序？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r>
              <a:rPr lang="zh-CN" altLang="en-US" dirty="0">
                <a:solidFill>
                  <a:srgbClr val="FFFFFF"/>
                </a:solidFill>
              </a:rPr>
              <a:t>天</a:t>
            </a:r>
            <a:r>
              <a:rPr lang="zh-CN" altLang="en-US" dirty="0" smtClean="0">
                <a:solidFill>
                  <a:srgbClr val="FFFFFF"/>
                </a:solidFill>
              </a:rPr>
              <a:t>龙八部。视频和游戏哪个更重要？</a:t>
            </a:r>
            <a:endParaRPr lang="en-US" altLang="zh-CN" dirty="0" smtClean="0">
              <a:solidFill>
                <a:srgbClr val="FFFFFF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2207568" y="2996952"/>
          <a:ext cx="7200800" cy="2448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/>
                <a:gridCol w="1440160"/>
                <a:gridCol w="1440160"/>
                <a:gridCol w="1440160"/>
                <a:gridCol w="1440160"/>
              </a:tblGrid>
              <a:tr h="61206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视频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图片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音乐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百科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刘德华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34.73%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8.50%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12.11%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20.20%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刘亦菲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10.21%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30.85%</a:t>
                      </a:r>
                      <a:endParaRPr lang="zh-CN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6.83%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21.50%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61206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张学友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11.76%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5.01%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 smtClean="0">
                          <a:solidFill>
                            <a:srgbClr val="FF0000"/>
                          </a:solidFill>
                        </a:rPr>
                        <a:t>33.99%</a:t>
                      </a:r>
                      <a:endParaRPr lang="zh-CN" altLang="en-US" b="1" dirty="0" smtClean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28.03%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4847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利用点击数据分析查询特征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63552" y="1412776"/>
            <a:ext cx="7931224" cy="4229824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应届生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88.8%	 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http://www.yingjiesheng.com</a:t>
            </a:r>
            <a:r>
              <a:rPr lang="en-US" altLang="zh-CN" dirty="0" smtClean="0">
                <a:solidFill>
                  <a:schemeClr val="bg1"/>
                </a:solidFill>
                <a:hlinkClick r:id="rId2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官网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7.3%</a:t>
            </a:r>
            <a:r>
              <a:rPr lang="en-US" altLang="zh-CN" dirty="0">
                <a:solidFill>
                  <a:schemeClr val="bg1"/>
                </a:solidFill>
              </a:rPr>
              <a:t>	 </a:t>
            </a:r>
            <a:r>
              <a:rPr lang="en-US" altLang="zh-CN" dirty="0">
                <a:solidFill>
                  <a:schemeClr val="bg1"/>
                </a:solidFill>
                <a:hlinkClick r:id="rId3"/>
              </a:rPr>
              <a:t>http://bbs.yingjiesheng.com</a:t>
            </a:r>
            <a:r>
              <a:rPr lang="en-US" altLang="zh-CN" dirty="0" smtClean="0">
                <a:solidFill>
                  <a:schemeClr val="bg1"/>
                </a:solidFill>
                <a:hlinkClick r:id="rId3"/>
              </a:rPr>
              <a:t>/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结论：导航类查询，官网为用户主要需求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NBA</a:t>
            </a: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37.7%	</a:t>
            </a: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4"/>
              </a:rPr>
              <a:t>://sports.sina.com.cn/nba</a:t>
            </a:r>
            <a:r>
              <a:rPr lang="en-US" altLang="zh-CN" dirty="0" smtClean="0">
                <a:solidFill>
                  <a:schemeClr val="bg1"/>
                </a:solidFill>
                <a:hlinkClick r:id="rId4"/>
              </a:rPr>
              <a:t>/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16.8%	</a:t>
            </a: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5"/>
              </a:rPr>
              <a:t>://sports.qq.com/nba</a:t>
            </a:r>
            <a:r>
              <a:rPr lang="en-US" altLang="zh-CN" dirty="0" smtClean="0">
                <a:solidFill>
                  <a:schemeClr val="bg1"/>
                </a:solidFill>
                <a:hlinkClick r:id="rId5"/>
              </a:rPr>
              <a:t>/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13.1%	</a:t>
            </a:r>
            <a:r>
              <a:rPr lang="en-US" altLang="zh-CN" dirty="0" smtClean="0">
                <a:solidFill>
                  <a:schemeClr val="bg1"/>
                </a:solidFill>
                <a:hlinkClick r:id="rId6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6"/>
              </a:rPr>
              <a:t>://</a:t>
            </a:r>
            <a:r>
              <a:rPr lang="en-US" altLang="zh-CN" dirty="0" smtClean="0">
                <a:solidFill>
                  <a:schemeClr val="bg1"/>
                </a:solidFill>
                <a:hlinkClick r:id="rId6"/>
              </a:rPr>
              <a:t>sports.sohu.com/nba.shtml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9.17%	</a:t>
            </a:r>
            <a:r>
              <a:rPr lang="en-US" altLang="zh-CN" dirty="0" smtClean="0">
                <a:solidFill>
                  <a:schemeClr val="bg1"/>
                </a:solidFill>
                <a:hlinkClick r:id="rId7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7"/>
              </a:rPr>
              <a:t>://www.hoopchina.com</a:t>
            </a:r>
            <a:r>
              <a:rPr lang="en-US" altLang="zh-CN" dirty="0" smtClean="0">
                <a:solidFill>
                  <a:schemeClr val="bg1"/>
                </a:solidFill>
                <a:hlinkClick r:id="rId7"/>
              </a:rPr>
              <a:t>/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>
                <a:solidFill>
                  <a:schemeClr val="bg1"/>
                </a:solidFill>
              </a:rPr>
              <a:t>8.01%	</a:t>
            </a:r>
            <a:r>
              <a:rPr lang="en-US" altLang="zh-CN" dirty="0" smtClean="0">
                <a:solidFill>
                  <a:schemeClr val="bg1"/>
                </a:solidFill>
                <a:hlinkClick r:id="rId8"/>
              </a:rPr>
              <a:t>http</a:t>
            </a:r>
            <a:r>
              <a:rPr lang="en-US" altLang="zh-CN" dirty="0">
                <a:solidFill>
                  <a:schemeClr val="bg1"/>
                </a:solidFill>
                <a:hlinkClick r:id="rId8"/>
              </a:rPr>
              <a:t>://china.nba.com</a:t>
            </a:r>
            <a:r>
              <a:rPr lang="en-US" altLang="zh-CN" dirty="0" smtClean="0">
                <a:solidFill>
                  <a:schemeClr val="bg1"/>
                </a:solidFill>
                <a:hlinkClick r:id="rId8"/>
              </a:rPr>
              <a:t>/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官网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结论：信息类查询，虽然有官网，但官网非用户主要需求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30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4D9"/>
                </a:solidFill>
              </a:rPr>
              <a:t>点击建模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DBN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364" name="日期占位符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71D9847-A658-BE43-A731-65F7618DD81B}" type="datetime1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3/3/16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15365" name="页脚占位符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F3F3F"/>
                </a:solidFill>
                <a:latin typeface="Corbel" charset="0"/>
                <a:ea typeface="华文楷体" charset="-122"/>
              </a:rPr>
              <a:t>点击模型及其应用</a:t>
            </a:r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15366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A19C6C0B-FDEC-0641-BA67-3512FE4E9D3D}" type="slidenum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53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pic>
        <p:nvPicPr>
          <p:cNvPr id="153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819400"/>
            <a:ext cx="6038850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6700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4D9"/>
                </a:solidFill>
              </a:rPr>
              <a:t>点击建模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Bayesian Browsing Model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388" name="日期占位符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DFD6993-49A6-8D4B-8C32-A77032345FC3}" type="datetime1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3/3/16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16389" name="页脚占位符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F3F3F"/>
                </a:solidFill>
                <a:latin typeface="Corbel" charset="0"/>
                <a:ea typeface="华文楷体" charset="-122"/>
              </a:rPr>
              <a:t>点击模型及其应用</a:t>
            </a:r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16390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42B886F8-09DF-0048-A6F3-FE6C54DF121F}" type="slidenum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54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514601"/>
            <a:ext cx="71437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51549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4D9"/>
                </a:solidFill>
              </a:rPr>
              <a:t>点击模型特征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FFFF"/>
                </a:solidFill>
              </a:rPr>
              <a:t>模型特征</a:t>
            </a:r>
            <a:endParaRPr lang="en-US" altLang="zh-CN" sz="2400" dirty="0">
              <a:solidFill>
                <a:srgbClr val="FFFFFF"/>
              </a:solidFill>
            </a:endParaRPr>
          </a:p>
          <a:p>
            <a:pPr lvl="1"/>
            <a:r>
              <a:rPr lang="en-US" altLang="zh-CN" sz="2000" dirty="0">
                <a:solidFill>
                  <a:srgbClr val="FFFFFF"/>
                </a:solidFill>
              </a:rPr>
              <a:t>DBN</a:t>
            </a:r>
            <a:r>
              <a:rPr lang="zh-CN" altLang="en-US" sz="2000" dirty="0">
                <a:solidFill>
                  <a:srgbClr val="FFFFFF"/>
                </a:solidFill>
              </a:rPr>
              <a:t>模型</a:t>
            </a:r>
            <a:r>
              <a:rPr lang="en-US" altLang="zh-CN" sz="2000" dirty="0">
                <a:solidFill>
                  <a:srgbClr val="FFFFFF"/>
                </a:solidFill>
              </a:rPr>
              <a:t> ——</a:t>
            </a:r>
            <a:r>
              <a:rPr lang="zh-CN" altLang="en-US" sz="2000" dirty="0">
                <a:solidFill>
                  <a:srgbClr val="FFFFFF"/>
                </a:solidFill>
              </a:rPr>
              <a:t>重用末次点击，点击量高查询效果好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2"/>
            <a:r>
              <a:rPr lang="en-US" altLang="zh-CN" sz="1600" dirty="0" err="1">
                <a:solidFill>
                  <a:srgbClr val="FFFFFF"/>
                </a:solidFill>
              </a:rPr>
              <a:t>Simplied</a:t>
            </a:r>
            <a:r>
              <a:rPr lang="en-US" altLang="zh-CN" sz="1600" dirty="0">
                <a:solidFill>
                  <a:srgbClr val="FFFFFF"/>
                </a:solidFill>
              </a:rPr>
              <a:t> Version: </a:t>
            </a:r>
            <a:r>
              <a:rPr lang="zh-CN" altLang="en-US" sz="1600" dirty="0">
                <a:solidFill>
                  <a:srgbClr val="FFFFFF"/>
                </a:solidFill>
              </a:rPr>
              <a:t>具有单向增量性，无需迭代、适合大规模数据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r>
              <a:rPr lang="zh-CN" altLang="en-US" sz="1600" dirty="0">
                <a:solidFill>
                  <a:srgbClr val="FFFFFF"/>
                </a:solidFill>
              </a:rPr>
              <a:t>相关性特征</a:t>
            </a:r>
            <a:r>
              <a:rPr lang="en-US" altLang="zh-CN" sz="1600" dirty="0">
                <a:solidFill>
                  <a:srgbClr val="FFFFFF"/>
                </a:solidFill>
              </a:rPr>
              <a:t>a</a:t>
            </a:r>
            <a:r>
              <a:rPr lang="en-US" altLang="zh-CN" sz="1600" baseline="-25000" dirty="0">
                <a:solidFill>
                  <a:srgbClr val="FFFFFF"/>
                </a:solidFill>
              </a:rPr>
              <a:t>u</a:t>
            </a:r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zh-CN" altLang="en-US" sz="1600" dirty="0">
                <a:solidFill>
                  <a:srgbClr val="FFFFFF"/>
                </a:solidFill>
              </a:rPr>
              <a:t>*</a:t>
            </a:r>
            <a:r>
              <a:rPr lang="en-US" altLang="zh-CN" sz="1600" dirty="0" err="1">
                <a:solidFill>
                  <a:srgbClr val="FFFFFF"/>
                </a:solidFill>
              </a:rPr>
              <a:t>s</a:t>
            </a:r>
            <a:r>
              <a:rPr lang="en-US" altLang="zh-CN" sz="1600" baseline="-25000" dirty="0" err="1">
                <a:solidFill>
                  <a:srgbClr val="FFFFFF"/>
                </a:solidFill>
              </a:rPr>
              <a:t>u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lvl="1"/>
            <a:r>
              <a:rPr lang="en-US" altLang="zh-CN" sz="2000" dirty="0">
                <a:solidFill>
                  <a:srgbClr val="FFFFFF"/>
                </a:solidFill>
              </a:rPr>
              <a:t>BBM</a:t>
            </a:r>
            <a:r>
              <a:rPr lang="zh-CN" altLang="en-US" sz="2000" dirty="0">
                <a:solidFill>
                  <a:srgbClr val="FFFFFF"/>
                </a:solidFill>
              </a:rPr>
              <a:t>模型</a:t>
            </a:r>
            <a:r>
              <a:rPr lang="en-US" altLang="zh-CN" sz="2000" dirty="0">
                <a:solidFill>
                  <a:srgbClr val="FFFFFF"/>
                </a:solidFill>
              </a:rPr>
              <a:t>——</a:t>
            </a:r>
            <a:r>
              <a:rPr lang="zh-CN" altLang="en-US" sz="2000" dirty="0">
                <a:solidFill>
                  <a:srgbClr val="FFFFFF"/>
                </a:solidFill>
              </a:rPr>
              <a:t>点击上下文信息更充分</a:t>
            </a:r>
            <a:endParaRPr lang="en-US" altLang="zh-CN" sz="2000" dirty="0">
              <a:solidFill>
                <a:srgbClr val="FFFFFF"/>
              </a:solidFill>
            </a:endParaRPr>
          </a:p>
          <a:p>
            <a:pPr lvl="2"/>
            <a:r>
              <a:rPr lang="en-US" altLang="zh-CN" sz="1600" dirty="0">
                <a:solidFill>
                  <a:srgbClr val="FFFFFF"/>
                </a:solidFill>
              </a:rPr>
              <a:t>Bayesian Framework</a:t>
            </a:r>
            <a:r>
              <a:rPr lang="zh-CN" altLang="en-US" sz="1600" dirty="0">
                <a:solidFill>
                  <a:srgbClr val="FFFFFF"/>
                </a:solidFill>
              </a:rPr>
              <a:t>：单向增量性、适合大规模数据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endParaRPr lang="en-US" altLang="zh-CN" sz="1600" dirty="0">
              <a:solidFill>
                <a:srgbClr val="FFFFFF"/>
              </a:solidFill>
            </a:endParaRPr>
          </a:p>
          <a:p>
            <a:pPr lvl="2"/>
            <a:r>
              <a:rPr lang="zh-CN" altLang="en-US" sz="1600" dirty="0">
                <a:solidFill>
                  <a:srgbClr val="FFFFFF"/>
                </a:solidFill>
              </a:rPr>
              <a:t>相关性特征采取相关性变量</a:t>
            </a:r>
            <a:r>
              <a:rPr lang="en-US" altLang="zh-CN" sz="1600" dirty="0">
                <a:solidFill>
                  <a:srgbClr val="FFFFFF"/>
                </a:solidFill>
              </a:rPr>
              <a:t>X</a:t>
            </a:r>
            <a:r>
              <a:rPr lang="zh-CN" altLang="en-US" sz="1600" dirty="0">
                <a:solidFill>
                  <a:srgbClr val="FFFFFF"/>
                </a:solidFill>
              </a:rPr>
              <a:t>后验概率分布统计特征</a:t>
            </a:r>
            <a:r>
              <a:rPr lang="en-US" altLang="zh-CN" sz="1600" dirty="0">
                <a:solidFill>
                  <a:srgbClr val="FFFFFF"/>
                </a:solidFill>
              </a:rPr>
              <a:t>——</a:t>
            </a:r>
            <a:r>
              <a:rPr lang="zh-CN" altLang="en-US" sz="1600" dirty="0">
                <a:solidFill>
                  <a:srgbClr val="FFFFFF"/>
                </a:solidFill>
              </a:rPr>
              <a:t>均值、方差</a:t>
            </a:r>
            <a:endParaRPr lang="en-US" altLang="zh-CN" sz="1600" dirty="0">
              <a:solidFill>
                <a:srgbClr val="FFFFFF"/>
              </a:solidFill>
            </a:endParaRPr>
          </a:p>
          <a:p>
            <a:pPr lvl="1"/>
            <a:r>
              <a:rPr lang="zh-CN" altLang="en-US" sz="2000" dirty="0">
                <a:solidFill>
                  <a:srgbClr val="FFFFFF"/>
                </a:solidFill>
              </a:rPr>
              <a:t>其他点击相关特征：查询属性、点击衍生属性、</a:t>
            </a:r>
            <a:r>
              <a:rPr lang="en-US" altLang="zh-CN" sz="2000" dirty="0">
                <a:solidFill>
                  <a:srgbClr val="FFFFFF"/>
                </a:solidFill>
              </a:rPr>
              <a:t>doc</a:t>
            </a:r>
            <a:r>
              <a:rPr lang="zh-CN" altLang="en-US" sz="2000" dirty="0">
                <a:solidFill>
                  <a:srgbClr val="FFFFFF"/>
                </a:solidFill>
              </a:rPr>
              <a:t>属性</a:t>
            </a:r>
          </a:p>
        </p:txBody>
      </p:sp>
      <p:sp>
        <p:nvSpPr>
          <p:cNvPr id="24580" name="日期占位符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88BA5151-A143-514A-88A3-F10C11EBBB46}" type="datetime1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3/3/16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24581" name="页脚占位符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F3F3F"/>
                </a:solidFill>
                <a:latin typeface="Corbel" charset="0"/>
                <a:ea typeface="华文楷体" charset="-122"/>
              </a:rPr>
              <a:t>点击模型及其应用</a:t>
            </a:r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24582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CBAEF14-A99C-6A49-96D2-2401F0CC5231}" type="slidenum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55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pic>
        <p:nvPicPr>
          <p:cNvPr id="245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971800"/>
            <a:ext cx="289560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4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zh-CN" altLang="en-US">
              <a:ea typeface="华文楷体" charset="-122"/>
            </a:endParaRPr>
          </a:p>
        </p:txBody>
      </p:sp>
      <p:pic>
        <p:nvPicPr>
          <p:cNvPr id="24585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873" y="4495800"/>
            <a:ext cx="4239491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84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>
                <a:solidFill>
                  <a:srgbClr val="00B4D9"/>
                </a:solidFill>
              </a:rPr>
              <a:t>点击模型数据制作流程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特征数据提取、参数估计</a:t>
            </a:r>
          </a:p>
        </p:txBody>
      </p:sp>
      <p:sp>
        <p:nvSpPr>
          <p:cNvPr id="25604" name="日期占位符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0966CAC1-D848-F342-88DE-0707C21806E8}" type="datetime1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3/3/16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25605" name="页脚占位符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zh-CN" altLang="en-US">
                <a:solidFill>
                  <a:srgbClr val="3F3F3F"/>
                </a:solidFill>
                <a:latin typeface="Corbel" charset="0"/>
                <a:ea typeface="华文楷体" charset="-122"/>
              </a:rPr>
              <a:t>点击模型及其应用</a:t>
            </a:r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25606" name="灯片编号占位符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fld id="{CF86ADD5-7305-EF47-846F-5AF313B35ABF}" type="slidenum">
              <a:rPr lang="en-US" altLang="zh-CN">
                <a:solidFill>
                  <a:srgbClr val="3F3F3F"/>
                </a:solidFill>
                <a:latin typeface="Corbel" charset="0"/>
                <a:ea typeface="宋体" charset="0"/>
              </a:rPr>
              <a:pPr eaLnBrk="1" hangingPunct="1"/>
              <a:t>56</a:t>
            </a:fld>
            <a:endParaRPr lang="en-US" altLang="zh-CN">
              <a:solidFill>
                <a:srgbClr val="3F3F3F"/>
              </a:solidFill>
              <a:latin typeface="Corbel" charset="0"/>
              <a:ea typeface="宋体" charset="0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43600" y="2895600"/>
            <a:ext cx="1752600" cy="369888"/>
          </a:xfrm>
          <a:prstGeom prst="rect">
            <a:avLst/>
          </a:prstGeom>
          <a:solidFill>
            <a:srgbClr val="A0D3E0"/>
          </a:solidFill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>
                <a:ea typeface="华文楷体" charset="-122"/>
              </a:rPr>
              <a:t>BBM</a:t>
            </a:r>
            <a:r>
              <a:rPr lang="zh-CN" altLang="en-US">
                <a:ea typeface="华文楷体" charset="-122"/>
              </a:rPr>
              <a:t>参数估计</a:t>
            </a:r>
          </a:p>
        </p:txBody>
      </p:sp>
      <p:sp>
        <p:nvSpPr>
          <p:cNvPr id="12" name="流程图: 磁盘 11"/>
          <p:cNvSpPr/>
          <p:nvPr/>
        </p:nvSpPr>
        <p:spPr>
          <a:xfrm>
            <a:off x="2819400" y="2819400"/>
            <a:ext cx="1219200" cy="8382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r>
              <a:rPr lang="zh-CN" altLang="en-US">
                <a:latin typeface="Corbel" charset="0"/>
                <a:ea typeface="华文楷体" charset="-122"/>
              </a:rPr>
              <a:t>点击日志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514600" y="4343400"/>
            <a:ext cx="2057400" cy="369888"/>
          </a:xfrm>
          <a:prstGeom prst="rect">
            <a:avLst/>
          </a:prstGeom>
          <a:solidFill>
            <a:srgbClr val="A0D3E0"/>
          </a:solidFill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Map1,Map2,…</a:t>
            </a:r>
            <a:endParaRPr lang="zh-CN" altLang="en-US" dirty="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3200400" y="5334000"/>
            <a:ext cx="990600" cy="369888"/>
          </a:xfrm>
          <a:prstGeom prst="rect">
            <a:avLst/>
          </a:prstGeom>
          <a:solidFill>
            <a:srgbClr val="A0D3E0"/>
          </a:solidFill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reduce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3352800" y="3733800"/>
            <a:ext cx="152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819400" y="47244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2"/>
          </p:cNvCxnSpPr>
          <p:nvPr/>
        </p:nvCxnSpPr>
        <p:spPr>
          <a:xfrm>
            <a:off x="3543300" y="4713288"/>
            <a:ext cx="38100" cy="6207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3886200" y="47244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4495800"/>
            <a:ext cx="2057400" cy="369888"/>
          </a:xfrm>
          <a:prstGeom prst="rect">
            <a:avLst/>
          </a:prstGeom>
          <a:solidFill>
            <a:srgbClr val="A0D3E0"/>
          </a:solidFill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Map1,Map2,…</a:t>
            </a:r>
            <a:endParaRPr lang="zh-CN" altLang="en-US" dirty="0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77000" y="5486400"/>
            <a:ext cx="990600" cy="369888"/>
          </a:xfrm>
          <a:prstGeom prst="rect">
            <a:avLst/>
          </a:prstGeom>
          <a:solidFill>
            <a:srgbClr val="A0D3E0"/>
          </a:solidFill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/>
              <a:t>reduce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6096000" y="4800600"/>
            <a:ext cx="6096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7010400" y="4876801"/>
            <a:ext cx="38100" cy="6207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H="1">
            <a:off x="7239000" y="4876800"/>
            <a:ext cx="304800" cy="609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右箭头 28"/>
          <p:cNvSpPr/>
          <p:nvPr/>
        </p:nvSpPr>
        <p:spPr>
          <a:xfrm>
            <a:off x="4343400" y="3048000"/>
            <a:ext cx="9779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0" name="下箭头 29"/>
          <p:cNvSpPr/>
          <p:nvPr/>
        </p:nvSpPr>
        <p:spPr>
          <a:xfrm>
            <a:off x="6858000" y="3581400"/>
            <a:ext cx="152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双括号 30"/>
          <p:cNvSpPr/>
          <p:nvPr/>
        </p:nvSpPr>
        <p:spPr>
          <a:xfrm>
            <a:off x="3048000" y="6019800"/>
            <a:ext cx="1524000" cy="38100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 f1 ,f2, f3,f4,…</a:t>
            </a:r>
            <a:endParaRPr lang="zh-CN" altLang="en-US" dirty="0"/>
          </a:p>
        </p:txBody>
      </p:sp>
      <p:sp>
        <p:nvSpPr>
          <p:cNvPr id="32" name="双括号 31"/>
          <p:cNvSpPr/>
          <p:nvPr/>
        </p:nvSpPr>
        <p:spPr>
          <a:xfrm>
            <a:off x="6324600" y="6096000"/>
            <a:ext cx="1905000" cy="381000"/>
          </a:xfrm>
          <a:prstGeom prst="bracketPair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 beta1 ,beta2,..</a:t>
            </a:r>
            <a:endParaRPr lang="zh-CN" altLang="en-US" dirty="0"/>
          </a:p>
        </p:txBody>
      </p:sp>
      <p:sp>
        <p:nvSpPr>
          <p:cNvPr id="25624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zh-CN" altLang="en-US">
              <a:ea typeface="华文楷体" charset="-122"/>
            </a:endParaRPr>
          </a:p>
        </p:txBody>
      </p:sp>
      <p:sp>
        <p:nvSpPr>
          <p:cNvPr id="25625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endParaRPr lang="zh-CN" altLang="en-US">
              <a:ea typeface="华文楷体" charset="-122"/>
            </a:endParaRPr>
          </a:p>
        </p:txBody>
      </p:sp>
      <p:sp>
        <p:nvSpPr>
          <p:cNvPr id="25626" name="TextBox 37"/>
          <p:cNvSpPr txBox="1">
            <a:spLocks noChangeArrowheads="1"/>
          </p:cNvSpPr>
          <p:nvPr/>
        </p:nvSpPr>
        <p:spPr bwMode="auto">
          <a:xfrm>
            <a:off x="1524000" y="6019801"/>
            <a:ext cx="13033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zh-CN" sz="1200">
                <a:ea typeface="华文楷体" charset="-122"/>
              </a:rPr>
              <a:t>DBN</a:t>
            </a:r>
            <a:r>
              <a:rPr lang="zh-CN" altLang="en-US" sz="1200">
                <a:ea typeface="华文楷体" charset="-122"/>
              </a:rPr>
              <a:t>、</a:t>
            </a:r>
            <a:r>
              <a:rPr lang="en-US" altLang="zh-CN" sz="1200">
                <a:ea typeface="华文楷体" charset="-122"/>
              </a:rPr>
              <a:t>BBM</a:t>
            </a:r>
            <a:r>
              <a:rPr lang="zh-CN" altLang="en-US" sz="1200">
                <a:ea typeface="华文楷体" charset="-122"/>
              </a:rPr>
              <a:t>特征</a:t>
            </a:r>
          </a:p>
        </p:txBody>
      </p:sp>
    </p:spTree>
    <p:extLst>
      <p:ext uri="{BB962C8B-B14F-4D97-AF65-F5344CB8AC3E}">
        <p14:creationId xmlns:p14="http://schemas.microsoft.com/office/powerpoint/2010/main" val="13974164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188640"/>
            <a:ext cx="8229600" cy="1143000"/>
          </a:xfrm>
        </p:spPr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LTR</a:t>
            </a:r>
            <a:r>
              <a:rPr lang="zh-CN" altLang="en-US" dirty="0" smtClean="0">
                <a:solidFill>
                  <a:srgbClr val="00B4D9"/>
                </a:solidFill>
              </a:rPr>
              <a:t>：</a:t>
            </a:r>
            <a:r>
              <a:rPr lang="zh-CN" altLang="en-US" dirty="0" smtClean="0">
                <a:solidFill>
                  <a:srgbClr val="00B4D9"/>
                </a:solidFill>
              </a:rPr>
              <a:t>传统</a:t>
            </a:r>
            <a:r>
              <a:rPr lang="zh-CN" altLang="en-US" dirty="0" smtClean="0">
                <a:solidFill>
                  <a:srgbClr val="00B4D9"/>
                </a:solidFill>
              </a:rPr>
              <a:t>网页</a:t>
            </a:r>
            <a:r>
              <a:rPr lang="zh-CN" altLang="en-US" dirty="0" smtClean="0">
                <a:solidFill>
                  <a:srgbClr val="00B4D9"/>
                </a:solidFill>
              </a:rPr>
              <a:t>搜索排序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196752"/>
            <a:ext cx="8229600" cy="46863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rgbClr val="FFFFFF"/>
                </a:solidFill>
              </a:rPr>
              <a:t>基础</a:t>
            </a:r>
            <a:r>
              <a:rPr lang="zh-CN" altLang="en-US" dirty="0" smtClean="0">
                <a:solidFill>
                  <a:srgbClr val="FFFFFF"/>
                </a:solidFill>
              </a:rPr>
              <a:t>解决方案</a:t>
            </a:r>
            <a:endParaRPr lang="en-US" altLang="zh-CN" dirty="0" smtClean="0">
              <a:solidFill>
                <a:srgbClr val="FFFFFF"/>
              </a:solidFill>
            </a:endParaRPr>
          </a:p>
          <a:p>
            <a:pPr>
              <a:buNone/>
            </a:pPr>
            <a:endParaRPr lang="en-US" altLang="zh-CN" dirty="0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9720" y="5630468"/>
            <a:ext cx="1571636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O</a:t>
            </a:r>
            <a:r>
              <a:rPr lang="en-US" altLang="zh-CN" sz="2400" dirty="0">
                <a:solidFill>
                  <a:schemeClr val="tx1"/>
                </a:solidFill>
              </a:rPr>
              <a:t>ffline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809720" y="4416022"/>
            <a:ext cx="1571636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Local Query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09720" y="2995812"/>
            <a:ext cx="1571636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Web Cache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09720" y="1844254"/>
            <a:ext cx="1571636" cy="71438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Search</a:t>
            </a:r>
          </a:p>
          <a:p>
            <a:pPr algn="ctr"/>
            <a:r>
              <a:rPr lang="en-US" altLang="zh-CN" sz="2400" dirty="0">
                <a:solidFill>
                  <a:schemeClr val="tx1"/>
                </a:solidFill>
              </a:rPr>
              <a:t>Hub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81488" y="5740308"/>
            <a:ext cx="4000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抓取、索引、页面分析</a:t>
            </a:r>
            <a:r>
              <a:rPr lang="en-US" altLang="zh-CN" sz="2400" dirty="0">
                <a:solidFill>
                  <a:srgbClr val="FFFFFF"/>
                </a:solidFill>
              </a:rPr>
              <a:t>…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81488" y="4273147"/>
            <a:ext cx="385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求</a:t>
            </a:r>
            <a:r>
              <a:rPr lang="zh-CN" altLang="en-US" sz="2400" dirty="0">
                <a:solidFill>
                  <a:srgbClr val="FFFFFF"/>
                </a:solidFill>
              </a:rPr>
              <a:t>交、基础</a:t>
            </a:r>
            <a:r>
              <a:rPr lang="en-US" altLang="zh-CN" sz="2400" dirty="0">
                <a:solidFill>
                  <a:srgbClr val="FFFFFF"/>
                </a:solidFill>
              </a:rPr>
              <a:t>rank</a:t>
            </a:r>
            <a:r>
              <a:rPr lang="zh-CN" altLang="en-US" sz="2400" dirty="0">
                <a:solidFill>
                  <a:srgbClr val="FFFFFF"/>
                </a:solidFill>
              </a:rPr>
              <a:t>计算，</a:t>
            </a:r>
            <a:r>
              <a:rPr lang="en-US" altLang="zh-CN" sz="2400" dirty="0">
                <a:solidFill>
                  <a:srgbClr val="FFFFFF"/>
                </a:solidFill>
              </a:rPr>
              <a:t>rank</a:t>
            </a:r>
            <a:r>
              <a:rPr lang="zh-CN" altLang="en-US" sz="2400" dirty="0">
                <a:solidFill>
                  <a:srgbClr val="FFFFFF"/>
                </a:solidFill>
              </a:rPr>
              <a:t>融合</a:t>
            </a:r>
            <a:r>
              <a:rPr lang="en-US" altLang="zh-CN" sz="2400" dirty="0">
                <a:solidFill>
                  <a:srgbClr val="FFFFFF"/>
                </a:solidFill>
              </a:rPr>
              <a:t>…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67174" y="5130402"/>
            <a:ext cx="4786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</a:rPr>
              <a:t>Rank = a*</a:t>
            </a:r>
            <a:r>
              <a:rPr lang="en-US" altLang="zh-CN" sz="1600" dirty="0" err="1">
                <a:solidFill>
                  <a:srgbClr val="FFFFFF"/>
                </a:solidFill>
              </a:rPr>
              <a:t>TitleRank</a:t>
            </a:r>
            <a:r>
              <a:rPr lang="en-US" altLang="zh-CN" sz="1600" dirty="0">
                <a:solidFill>
                  <a:srgbClr val="FFFFFF"/>
                </a:solidFill>
              </a:rPr>
              <a:t> + b*</a:t>
            </a:r>
            <a:r>
              <a:rPr lang="en-US" altLang="zh-CN" sz="1600" dirty="0" err="1">
                <a:solidFill>
                  <a:srgbClr val="FFFFFF"/>
                </a:solidFill>
              </a:rPr>
              <a:t>ContentRank+c</a:t>
            </a:r>
            <a:r>
              <a:rPr lang="en-US" altLang="zh-CN" sz="1600" dirty="0">
                <a:solidFill>
                  <a:srgbClr val="FFFFFF"/>
                </a:solidFill>
              </a:rPr>
              <a:t>*</a:t>
            </a:r>
            <a:r>
              <a:rPr lang="en-US" altLang="zh-CN" sz="1600" dirty="0" err="1">
                <a:solidFill>
                  <a:srgbClr val="FFFFFF"/>
                </a:solidFill>
              </a:rPr>
              <a:t>P</a:t>
            </a:r>
            <a:r>
              <a:rPr lang="en-US" altLang="zh-CN" sz="1600" dirty="0" err="1">
                <a:solidFill>
                  <a:srgbClr val="FFFFFF"/>
                </a:solidFill>
              </a:rPr>
              <a:t>agerank</a:t>
            </a:r>
            <a:r>
              <a:rPr lang="en-US" altLang="zh-CN" sz="1600" dirty="0">
                <a:solidFill>
                  <a:srgbClr val="FFFFFF"/>
                </a:solidFill>
              </a:rPr>
              <a:t>+…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81488" y="2852937"/>
            <a:ext cx="38576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重排序</a:t>
            </a:r>
            <a:r>
              <a:rPr lang="en-US" altLang="zh-CN" sz="2400" dirty="0">
                <a:solidFill>
                  <a:srgbClr val="FFFFFF"/>
                </a:solidFill>
              </a:rPr>
              <a:t>(</a:t>
            </a:r>
            <a:r>
              <a:rPr lang="zh-CN" altLang="en-US" sz="2400" dirty="0">
                <a:solidFill>
                  <a:srgbClr val="FFFFFF"/>
                </a:solidFill>
              </a:rPr>
              <a:t>规则调权，点击反馈</a:t>
            </a:r>
            <a:r>
              <a:rPr lang="en-US" altLang="zh-CN" sz="2400" dirty="0">
                <a:solidFill>
                  <a:srgbClr val="FFFFFF"/>
                </a:solidFill>
              </a:rPr>
              <a:t>…)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238876" y="3244646"/>
            <a:ext cx="20002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FFFF"/>
                </a:solidFill>
              </a:rPr>
              <a:t>If(…) </a:t>
            </a:r>
          </a:p>
          <a:p>
            <a:r>
              <a:rPr lang="en-US" altLang="zh-CN" sz="1600" dirty="0">
                <a:solidFill>
                  <a:srgbClr val="FFFFFF"/>
                </a:solidFill>
              </a:rPr>
              <a:t>      {rank+=a }</a:t>
            </a:r>
          </a:p>
          <a:p>
            <a:r>
              <a:rPr lang="en-US" altLang="zh-CN" sz="1600" dirty="0">
                <a:solidFill>
                  <a:srgbClr val="FFFFFF"/>
                </a:solidFill>
              </a:rPr>
              <a:t> else</a:t>
            </a:r>
          </a:p>
          <a:p>
            <a:r>
              <a:rPr lang="en-US" altLang="zh-CN" sz="1600" dirty="0">
                <a:solidFill>
                  <a:srgbClr val="FFFFFF"/>
                </a:solidFill>
              </a:rPr>
              <a:t> </a:t>
            </a:r>
            <a:r>
              <a:rPr lang="en-US" altLang="zh-CN" sz="1600" dirty="0">
                <a:solidFill>
                  <a:srgbClr val="FFFFFF"/>
                </a:solidFill>
              </a:rPr>
              <a:t>     {rank+=c}…</a:t>
            </a:r>
            <a:endParaRPr lang="zh-CN" altLang="en-US" sz="1600" dirty="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10050" y="1772817"/>
            <a:ext cx="3857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FFFF"/>
                </a:solidFill>
              </a:rPr>
              <a:t>VR</a:t>
            </a:r>
            <a:r>
              <a:rPr lang="zh-CN" altLang="en-US" sz="2400" dirty="0">
                <a:solidFill>
                  <a:srgbClr val="FFFFFF"/>
                </a:solidFill>
              </a:rPr>
              <a:t>整合，元搜索，</a:t>
            </a:r>
            <a:r>
              <a:rPr lang="en-US" altLang="zh-CN" sz="2400" dirty="0">
                <a:solidFill>
                  <a:srgbClr val="FFFFFF"/>
                </a:solidFill>
              </a:rPr>
              <a:t>…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739206" y="4416022"/>
            <a:ext cx="1714512" cy="5000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人工线性融合</a:t>
            </a: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39206" y="2995812"/>
            <a:ext cx="1714512" cy="5000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FFFF"/>
                </a:solidFill>
              </a:rPr>
              <a:t>人工决策树</a:t>
            </a:r>
            <a:endParaRPr lang="zh-CN" altLang="en-US" dirty="0">
              <a:solidFill>
                <a:srgbClr val="FFFFFF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rot="5400000" flipH="1" flipV="1">
            <a:off x="2345505" y="538043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6" idx="2"/>
          </p:cNvCxnSpPr>
          <p:nvPr/>
        </p:nvCxnSpPr>
        <p:spPr>
          <a:xfrm rot="5400000" flipH="1" flipV="1">
            <a:off x="2274067" y="4031663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0"/>
            <a:endCxn id="7" idx="2"/>
          </p:cNvCxnSpPr>
          <p:nvPr/>
        </p:nvCxnSpPr>
        <p:spPr>
          <a:xfrm flipV="1">
            <a:off x="2595538" y="2558634"/>
            <a:ext cx="0" cy="43717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438040" y="6191669"/>
            <a:ext cx="3194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FFFF"/>
                </a:solidFill>
              </a:rPr>
              <a:t>简单、直观、可控</a:t>
            </a:r>
            <a:endParaRPr lang="zh-CN" altLang="en-US" sz="2400" dirty="0">
              <a:solidFill>
                <a:srgbClr val="FFFFFF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1682143" y="5517232"/>
            <a:ext cx="8790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1834543" y="4302216"/>
            <a:ext cx="8790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775520" y="2780928"/>
            <a:ext cx="8790116" cy="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81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人工决策的问题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场景</a:t>
            </a:r>
            <a:r>
              <a:rPr lang="en-US" altLang="zh-CN" dirty="0" smtClean="0">
                <a:solidFill>
                  <a:schemeClr val="bg1"/>
                </a:solidFill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</a:rPr>
              <a:t>：改进优化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调整某个</a:t>
            </a:r>
            <a:r>
              <a:rPr lang="en-US" altLang="zh-CN" dirty="0" smtClean="0">
                <a:solidFill>
                  <a:schemeClr val="bg1"/>
                </a:solidFill>
              </a:rPr>
              <a:t>feature</a:t>
            </a:r>
            <a:r>
              <a:rPr lang="zh-CN" altLang="en-US" dirty="0" smtClean="0">
                <a:solidFill>
                  <a:schemeClr val="bg1"/>
                </a:solidFill>
              </a:rPr>
              <a:t>的计算方法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Feature</a:t>
            </a:r>
            <a:r>
              <a:rPr lang="zh-CN" altLang="en-US" dirty="0" smtClean="0">
                <a:solidFill>
                  <a:schemeClr val="bg1"/>
                </a:solidFill>
              </a:rPr>
              <a:t>被多处引用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改动会带来什么影响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>
              <a:buSzPct val="60000"/>
              <a:buFont typeface="Wingdings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Try  &amp; Re-try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增加新</a:t>
            </a:r>
            <a:r>
              <a:rPr lang="en-US" altLang="zh-CN" dirty="0" smtClean="0">
                <a:solidFill>
                  <a:schemeClr val="bg1"/>
                </a:solidFill>
              </a:rPr>
              <a:t>feature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如何融合？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如何插入现有规则？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>
              <a:buSzPct val="60000"/>
              <a:buFont typeface="Wingdings" pitchFamily="2" charset="2"/>
              <a:buChar char="u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Give Up</a:t>
            </a:r>
          </a:p>
          <a:p>
            <a:pPr lvl="1"/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9637" y="3140968"/>
            <a:ext cx="536824" cy="5368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4653136"/>
            <a:ext cx="536824" cy="536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图示 39"/>
          <p:cNvGraphicFramePr/>
          <p:nvPr>
            <p:extLst>
              <p:ext uri="{D42A27DB-BD31-4B8C-83A1-F6EECF244321}">
                <p14:modId xmlns:p14="http://schemas.microsoft.com/office/powerpoint/2010/main" val="942734381"/>
              </p:ext>
            </p:extLst>
          </p:nvPr>
        </p:nvGraphicFramePr>
        <p:xfrm>
          <a:off x="2813974" y="41071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椭圆 22"/>
          <p:cNvSpPr/>
          <p:nvPr/>
        </p:nvSpPr>
        <p:spPr>
          <a:xfrm>
            <a:off x="2927648" y="1700808"/>
            <a:ext cx="1944216" cy="1908212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869048" y="2175886"/>
            <a:ext cx="792088" cy="900100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1631504" y="1412776"/>
            <a:ext cx="3384376" cy="28803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59632" y="650863"/>
            <a:ext cx="8229600" cy="5505475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场景</a:t>
            </a:r>
            <a:r>
              <a:rPr lang="en-US" altLang="zh-CN" dirty="0" smtClean="0">
                <a:solidFill>
                  <a:schemeClr val="bg1"/>
                </a:solidFill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</a:rPr>
              <a:t>：规则调整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/>
          </a:p>
        </p:txBody>
      </p:sp>
      <p:sp>
        <p:nvSpPr>
          <p:cNvPr id="5" name="十字星 4"/>
          <p:cNvSpPr/>
          <p:nvPr/>
        </p:nvSpPr>
        <p:spPr>
          <a:xfrm>
            <a:off x="4151784" y="2625936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十字星 6"/>
          <p:cNvSpPr/>
          <p:nvPr/>
        </p:nvSpPr>
        <p:spPr>
          <a:xfrm>
            <a:off x="4412196" y="2492896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十字星 7"/>
          <p:cNvSpPr/>
          <p:nvPr/>
        </p:nvSpPr>
        <p:spPr>
          <a:xfrm>
            <a:off x="4049068" y="2276872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951984" y="1628801"/>
            <a:ext cx="3672408" cy="461665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改进显著，影响面太小</a:t>
            </a:r>
            <a:endParaRPr lang="zh-CN" alt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51984" y="2607296"/>
            <a:ext cx="367240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略微改进，影响面一般</a:t>
            </a:r>
            <a:endParaRPr lang="zh-CN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5974432" y="3615408"/>
            <a:ext cx="3649960" cy="46166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400" dirty="0"/>
              <a:t>改进失败，影响面较大</a:t>
            </a:r>
            <a:endParaRPr lang="zh-CN" altLang="en-US" sz="2400" dirty="0"/>
          </a:p>
        </p:txBody>
      </p:sp>
      <p:sp>
        <p:nvSpPr>
          <p:cNvPr id="14" name="十字星 13"/>
          <p:cNvSpPr/>
          <p:nvPr/>
        </p:nvSpPr>
        <p:spPr>
          <a:xfrm>
            <a:off x="3287688" y="1988840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十字星 14"/>
          <p:cNvSpPr/>
          <p:nvPr/>
        </p:nvSpPr>
        <p:spPr>
          <a:xfrm>
            <a:off x="3869048" y="1965122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十字星 15"/>
          <p:cNvSpPr/>
          <p:nvPr/>
        </p:nvSpPr>
        <p:spPr>
          <a:xfrm>
            <a:off x="3753136" y="2967974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十字星 16"/>
          <p:cNvSpPr/>
          <p:nvPr/>
        </p:nvSpPr>
        <p:spPr>
          <a:xfrm>
            <a:off x="3555108" y="1857110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十字星 17"/>
          <p:cNvSpPr/>
          <p:nvPr/>
        </p:nvSpPr>
        <p:spPr>
          <a:xfrm>
            <a:off x="3388296" y="2670324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十字星 18"/>
          <p:cNvSpPr/>
          <p:nvPr/>
        </p:nvSpPr>
        <p:spPr>
          <a:xfrm>
            <a:off x="2243572" y="4293096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十字星 19"/>
          <p:cNvSpPr/>
          <p:nvPr/>
        </p:nvSpPr>
        <p:spPr>
          <a:xfrm>
            <a:off x="3395700" y="4401108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十字星 20"/>
          <p:cNvSpPr/>
          <p:nvPr/>
        </p:nvSpPr>
        <p:spPr>
          <a:xfrm>
            <a:off x="3503712" y="2463174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十字星 23"/>
          <p:cNvSpPr/>
          <p:nvPr/>
        </p:nvSpPr>
        <p:spPr>
          <a:xfrm>
            <a:off x="2927648" y="1700808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十字星 24"/>
          <p:cNvSpPr/>
          <p:nvPr/>
        </p:nvSpPr>
        <p:spPr>
          <a:xfrm>
            <a:off x="2351584" y="2252464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十字星 25"/>
          <p:cNvSpPr/>
          <p:nvPr/>
        </p:nvSpPr>
        <p:spPr>
          <a:xfrm>
            <a:off x="2580544" y="2733948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星 26"/>
          <p:cNvSpPr/>
          <p:nvPr/>
        </p:nvSpPr>
        <p:spPr>
          <a:xfrm>
            <a:off x="2580544" y="1957482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十字星 27"/>
          <p:cNvSpPr/>
          <p:nvPr/>
        </p:nvSpPr>
        <p:spPr>
          <a:xfrm>
            <a:off x="2135560" y="2562312"/>
            <a:ext cx="216024" cy="216024"/>
          </a:xfrm>
          <a:prstGeom prst="star4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十字星 28"/>
          <p:cNvSpPr/>
          <p:nvPr/>
        </p:nvSpPr>
        <p:spPr>
          <a:xfrm>
            <a:off x="2711624" y="2290440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十字星 29"/>
          <p:cNvSpPr/>
          <p:nvPr/>
        </p:nvSpPr>
        <p:spPr>
          <a:xfrm>
            <a:off x="2666964" y="1700808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十字星 30"/>
          <p:cNvSpPr/>
          <p:nvPr/>
        </p:nvSpPr>
        <p:spPr>
          <a:xfrm>
            <a:off x="2437472" y="2546902"/>
            <a:ext cx="216024" cy="216024"/>
          </a:xfrm>
          <a:prstGeom prst="star4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991544" y="1498352"/>
            <a:ext cx="2880320" cy="19052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2495600" y="4581129"/>
            <a:ext cx="67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从局部看问题</a:t>
            </a:r>
            <a:r>
              <a:rPr lang="en-US" altLang="zh-CN" sz="2400" dirty="0">
                <a:solidFill>
                  <a:schemeClr val="bg1"/>
                </a:solidFill>
              </a:rPr>
              <a:t>:  </a:t>
            </a:r>
            <a:r>
              <a:rPr lang="zh-CN" altLang="en-US" sz="2400" dirty="0">
                <a:solidFill>
                  <a:schemeClr val="bg1"/>
                </a:solidFill>
              </a:rPr>
              <a:t>沿着正确的方向前进一小步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95600" y="5195194"/>
            <a:ext cx="6732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从全局看问题</a:t>
            </a:r>
            <a:r>
              <a:rPr lang="en-US" altLang="zh-CN" sz="2400" dirty="0">
                <a:solidFill>
                  <a:schemeClr val="bg1"/>
                </a:solidFill>
              </a:rPr>
              <a:t>:  </a:t>
            </a:r>
            <a:r>
              <a:rPr lang="zh-CN" altLang="en-US" sz="2400" dirty="0">
                <a:solidFill>
                  <a:schemeClr val="bg1"/>
                </a:solidFill>
              </a:rPr>
              <a:t>沿着最优的方向找到极值点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904312" y="4581129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人工</a:t>
            </a:r>
            <a:endParaRPr lang="zh-CN" altLang="en-US" sz="24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688288" y="5231209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统计学习</a:t>
            </a:r>
            <a:endParaRPr lang="zh-CN" altLang="en-US" sz="2400" b="1" dirty="0">
              <a:ln w="1905"/>
              <a:solidFill>
                <a:srgbClr val="FF0000"/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4759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搜狗搜索架构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8535" y="834439"/>
            <a:ext cx="11280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年前的一张非常不完整的图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sogou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1399310"/>
            <a:ext cx="12192000" cy="545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29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B4D9"/>
                </a:solidFill>
              </a:rPr>
              <a:t>机器学习排序</a:t>
            </a:r>
            <a:r>
              <a:rPr lang="zh-CN" altLang="en-US" dirty="0" smtClean="0">
                <a:solidFill>
                  <a:srgbClr val="00B4D9"/>
                </a:solidFill>
              </a:rPr>
              <a:t>方法分类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按优化目标分</a:t>
            </a:r>
            <a:endParaRPr lang="zh-CN" altLang="en-US" sz="3200" dirty="0">
              <a:solidFill>
                <a:schemeClr val="bg1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chemeClr val="bg1"/>
                </a:solidFill>
              </a:rPr>
              <a:t>PointWise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r>
              <a:rPr lang="zh-CN" altLang="en-US" sz="3200" dirty="0">
                <a:solidFill>
                  <a:schemeClr val="bg1"/>
                </a:solidFill>
              </a:rPr>
              <a:t>方法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>
                <a:solidFill>
                  <a:schemeClr val="bg1"/>
                </a:solidFill>
              </a:rPr>
              <a:t>Pairwise</a:t>
            </a:r>
            <a:r>
              <a:rPr lang="zh-CN" altLang="en-US" sz="3200" dirty="0">
                <a:solidFill>
                  <a:schemeClr val="bg1"/>
                </a:solidFill>
              </a:rPr>
              <a:t>方法</a:t>
            </a:r>
            <a:endParaRPr lang="en-US" altLang="zh-CN" sz="3200" dirty="0">
              <a:solidFill>
                <a:schemeClr val="bg1"/>
              </a:solidFill>
            </a:endParaRPr>
          </a:p>
          <a:p>
            <a:r>
              <a:rPr lang="en-US" altLang="zh-CN" sz="3200" dirty="0" err="1">
                <a:solidFill>
                  <a:schemeClr val="bg1"/>
                </a:solidFill>
              </a:rPr>
              <a:t>Listwise</a:t>
            </a:r>
            <a:r>
              <a:rPr lang="zh-CN" altLang="en-US" sz="3200" dirty="0">
                <a:solidFill>
                  <a:schemeClr val="bg1"/>
                </a:solidFill>
              </a:rPr>
              <a:t>方法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按机器学习工具分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SVM 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Decision Tree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Neural Network</a:t>
            </a:r>
          </a:p>
          <a:p>
            <a:r>
              <a:rPr lang="en-US" altLang="zh-CN" sz="3200" dirty="0">
                <a:solidFill>
                  <a:schemeClr val="bg1"/>
                </a:solidFill>
              </a:rPr>
              <a:t>…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19264" y="836713"/>
            <a:ext cx="1736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documents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3592" y="1483043"/>
            <a:ext cx="22682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D={</a:t>
            </a:r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baseline="-25000" dirty="0">
                <a:solidFill>
                  <a:schemeClr val="bg1"/>
                </a:solidFill>
              </a:rPr>
              <a:t>1</a:t>
            </a:r>
            <a:r>
              <a:rPr lang="en-US" altLang="zh-CN" sz="2800" dirty="0">
                <a:solidFill>
                  <a:schemeClr val="bg1"/>
                </a:solidFill>
              </a:rPr>
              <a:t>,</a:t>
            </a:r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baseline="-25000" dirty="0">
                <a:solidFill>
                  <a:schemeClr val="bg1"/>
                </a:solidFill>
              </a:rPr>
              <a:t>2</a:t>
            </a:r>
            <a:r>
              <a:rPr lang="en-US" altLang="zh-CN" sz="2800" dirty="0">
                <a:solidFill>
                  <a:schemeClr val="bg1"/>
                </a:solidFill>
              </a:rPr>
              <a:t>,…,</a:t>
            </a:r>
            <a:r>
              <a:rPr lang="en-US" altLang="zh-CN" sz="2800" i="1" dirty="0" err="1">
                <a:solidFill>
                  <a:schemeClr val="bg1"/>
                </a:solidFill>
              </a:rPr>
              <a:t>d</a:t>
            </a:r>
            <a:r>
              <a:rPr lang="en-US" altLang="zh-CN" sz="2800" baseline="-25000" dirty="0" err="1">
                <a:solidFill>
                  <a:schemeClr val="bg1"/>
                </a:solidFill>
              </a:rPr>
              <a:t>N</a:t>
            </a:r>
            <a:r>
              <a:rPr lang="en-US" altLang="zh-CN" sz="2800" dirty="0">
                <a:solidFill>
                  <a:schemeClr val="bg1"/>
                </a:solidFill>
              </a:rPr>
              <a:t>}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7" name="流程图: 磁盘 6"/>
          <p:cNvSpPr/>
          <p:nvPr/>
        </p:nvSpPr>
        <p:spPr>
          <a:xfrm>
            <a:off x="5159896" y="836713"/>
            <a:ext cx="1512168" cy="1528137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356140" y="1517884"/>
            <a:ext cx="32043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基于相关性、重要度、</a:t>
            </a:r>
            <a:r>
              <a:rPr lang="zh-CN" altLang="en-US" sz="2400" dirty="0">
                <a:solidFill>
                  <a:schemeClr val="bg1"/>
                </a:solidFill>
              </a:rPr>
              <a:t>用户</a:t>
            </a:r>
            <a:r>
              <a:rPr lang="zh-CN" altLang="en-US" sz="2400" dirty="0">
                <a:solidFill>
                  <a:schemeClr val="bg1"/>
                </a:solidFill>
              </a:rPr>
              <a:t>偏好等排序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4619836" y="2996952"/>
            <a:ext cx="2592288" cy="1125706"/>
          </a:xfrm>
          <a:prstGeom prst="flowChartProcess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>
                <a:latin typeface="Kokila" pitchFamily="34" charset="0"/>
                <a:cs typeface="Kokila" pitchFamily="34" charset="0"/>
              </a:rPr>
              <a:t>Ranking System f</a:t>
            </a:r>
            <a:r>
              <a:rPr lang="en-US" altLang="zh-CN" sz="3200" b="1" i="1" dirty="0"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800" dirty="0"/>
              <a:t>(</a:t>
            </a:r>
            <a:r>
              <a:rPr lang="en-US" altLang="zh-CN" sz="2800" i="1" dirty="0" err="1"/>
              <a:t>q,d</a:t>
            </a:r>
            <a:r>
              <a:rPr lang="en-US" altLang="zh-CN" sz="2800" dirty="0"/>
              <a:t>)</a:t>
            </a:r>
            <a:endParaRPr lang="zh-CN" altLang="en-US" sz="2800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915980" y="2420889"/>
            <a:ext cx="0" cy="5101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927648" y="3510590"/>
            <a:ext cx="151216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7428148" y="3458907"/>
            <a:ext cx="97210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752184" y="2463280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Ranking of documents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67608" y="3163000"/>
            <a:ext cx="1368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q</a:t>
            </a:r>
            <a:endParaRPr lang="zh-CN" altLang="en-US" sz="2800" i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9264" y="2564905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query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336360" y="3068961"/>
            <a:ext cx="0" cy="216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44272" y="2924944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693337" y="4273932"/>
            <a:ext cx="615553" cy="52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…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2765512" y="4789568"/>
            <a:ext cx="0" cy="216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919536" y="4653136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,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1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96368" y="5305698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,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2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01416" y="6290156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1,n</a:t>
            </a:r>
            <a:r>
              <a:rPr lang="en-US" altLang="zh-CN" sz="2800" i="1" baseline="-50000" dirty="0">
                <a:solidFill>
                  <a:schemeClr val="bg1"/>
                </a:solidFill>
              </a:rPr>
              <a:t>1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045433" y="6002124"/>
            <a:ext cx="615553" cy="52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…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991544" y="412991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q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</a:t>
            </a:r>
            <a:endParaRPr lang="zh-CN" altLang="en-US" sz="2800" i="1" baseline="-25000" dirty="0">
              <a:solidFill>
                <a:schemeClr val="bg1"/>
              </a:solidFill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3863752" y="4789568"/>
            <a:ext cx="0" cy="216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017776" y="4653136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m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,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1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94608" y="5305698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m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,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2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43673" y="6002124"/>
            <a:ext cx="615553" cy="5232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…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089784" y="4129916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err="1">
                <a:solidFill>
                  <a:schemeClr val="bg1"/>
                </a:solidFill>
              </a:rPr>
              <a:t>q</a:t>
            </a:r>
            <a:r>
              <a:rPr lang="en-US" altLang="zh-CN" sz="2800" i="1" baseline="-25000" dirty="0" err="1">
                <a:solidFill>
                  <a:schemeClr val="bg1"/>
                </a:solidFill>
              </a:rPr>
              <a:t>m</a:t>
            </a:r>
            <a:endParaRPr lang="zh-CN" altLang="en-US" sz="2800" i="1" baseline="-25000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017776" y="6309320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1,n</a:t>
            </a:r>
            <a:r>
              <a:rPr lang="en-US" altLang="zh-CN" sz="2800" i="1" baseline="-50000" dirty="0">
                <a:solidFill>
                  <a:schemeClr val="bg1"/>
                </a:solidFill>
              </a:rPr>
              <a:t>m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39" name="流程图: 过程 38"/>
          <p:cNvSpPr/>
          <p:nvPr/>
        </p:nvSpPr>
        <p:spPr>
          <a:xfrm>
            <a:off x="4730440" y="5229200"/>
            <a:ext cx="2592288" cy="1224136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600" b="1" i="1" dirty="0">
                <a:latin typeface="Kokila" pitchFamily="34" charset="0"/>
                <a:cs typeface="Kokila" pitchFamily="34" charset="0"/>
              </a:rPr>
              <a:t>Learning System</a:t>
            </a:r>
            <a:endParaRPr lang="zh-CN" altLang="en-US" sz="2800" dirty="0"/>
          </a:p>
        </p:txBody>
      </p:sp>
      <p:sp>
        <p:nvSpPr>
          <p:cNvPr id="40" name="下箭头 39"/>
          <p:cNvSpPr/>
          <p:nvPr/>
        </p:nvSpPr>
        <p:spPr>
          <a:xfrm rot="10800000">
            <a:off x="5735961" y="4211198"/>
            <a:ext cx="324036" cy="939897"/>
          </a:xfrm>
          <a:prstGeom prst="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935760" y="5873479"/>
            <a:ext cx="68407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9547336" y="2970675"/>
            <a:ext cx="122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8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i="1" dirty="0">
                <a:solidFill>
                  <a:schemeClr val="bg1"/>
                </a:solidFill>
              </a:rPr>
              <a:t>q,d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1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562392" y="3631957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>
                <a:solidFill>
                  <a:schemeClr val="bg1"/>
                </a:solidFill>
              </a:rPr>
              <a:t>2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62392" y="4587225"/>
            <a:ext cx="1206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err="1">
                <a:solidFill>
                  <a:schemeClr val="bg1"/>
                </a:solidFill>
              </a:rPr>
              <a:t>d</a:t>
            </a:r>
            <a:r>
              <a:rPr lang="en-US" altLang="zh-CN" sz="2800" i="1" baseline="-25000" dirty="0" err="1">
                <a:solidFill>
                  <a:schemeClr val="bg1"/>
                </a:solidFill>
              </a:rPr>
              <a:t>n</a:t>
            </a:r>
            <a:endParaRPr lang="zh-CN" altLang="en-US" baseline="-50000" dirty="0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9480376" y="3651122"/>
            <a:ext cx="122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8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i="1" dirty="0">
                <a:solidFill>
                  <a:schemeClr val="bg1"/>
                </a:solidFill>
              </a:rPr>
              <a:t>q,d</a:t>
            </a:r>
            <a:r>
              <a:rPr lang="en-US" altLang="zh-CN" sz="2400" i="1" baseline="-25000" dirty="0">
                <a:solidFill>
                  <a:schemeClr val="bg1"/>
                </a:solidFill>
              </a:rPr>
              <a:t>2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9480376" y="4655013"/>
            <a:ext cx="1229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800" b="1" i="1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(</a:t>
            </a:r>
            <a:r>
              <a:rPr lang="en-US" altLang="zh-CN" sz="2400" i="1" dirty="0" err="1">
                <a:solidFill>
                  <a:schemeClr val="bg1"/>
                </a:solidFill>
              </a:rPr>
              <a:t>q,d</a:t>
            </a:r>
            <a:r>
              <a:rPr lang="en-US" altLang="zh-CN" sz="2400" i="1" baseline="-25000" dirty="0" err="1">
                <a:solidFill>
                  <a:schemeClr val="bg1"/>
                </a:solidFill>
              </a:rPr>
              <a:t>n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1200" y="-171400"/>
            <a:ext cx="8229600" cy="1143000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机器学习排序框架</a:t>
            </a:r>
            <a:endParaRPr lang="zh-CN" altLang="en-US" dirty="0">
              <a:solidFill>
                <a:srgbClr val="00B4D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285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544" y="116632"/>
            <a:ext cx="8229600" cy="93610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B4D9"/>
                </a:solidFill>
              </a:rPr>
              <a:t>训练与测试</a:t>
            </a:r>
            <a:endParaRPr lang="zh-CN" altLang="en-US" dirty="0">
              <a:solidFill>
                <a:srgbClr val="00B4D9"/>
              </a:solidFill>
            </a:endParaRPr>
          </a:p>
        </p:txBody>
      </p:sp>
      <p:grpSp>
        <p:nvGrpSpPr>
          <p:cNvPr id="75" name="组合 74"/>
          <p:cNvGrpSpPr/>
          <p:nvPr/>
        </p:nvGrpSpPr>
        <p:grpSpPr>
          <a:xfrm>
            <a:off x="2939810" y="1772817"/>
            <a:ext cx="1932055" cy="461665"/>
            <a:chOff x="654677" y="3975273"/>
            <a:chExt cx="1932055" cy="461665"/>
          </a:xfrm>
        </p:grpSpPr>
        <p:cxnSp>
          <p:nvCxnSpPr>
            <p:cNvPr id="34" name="直接箭头连接符 33"/>
            <p:cNvCxnSpPr/>
            <p:nvPr/>
          </p:nvCxnSpPr>
          <p:spPr>
            <a:xfrm>
              <a:off x="654677" y="4436938"/>
              <a:ext cx="1053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16148" y="3975273"/>
              <a:ext cx="18705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标注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5519937" y="4343122"/>
            <a:ext cx="1281534" cy="1102102"/>
            <a:chOff x="5121120" y="3972424"/>
            <a:chExt cx="1472813" cy="1102102"/>
          </a:xfrm>
        </p:grpSpPr>
        <p:cxnSp>
          <p:nvCxnSpPr>
            <p:cNvPr id="37" name="直接箭头连接符 36"/>
            <p:cNvCxnSpPr/>
            <p:nvPr/>
          </p:nvCxnSpPr>
          <p:spPr>
            <a:xfrm flipV="1">
              <a:off x="5148064" y="5072217"/>
              <a:ext cx="954254" cy="23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121120" y="3972424"/>
              <a:ext cx="14728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 f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(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x</a:t>
              </a:r>
              <a:r>
                <a:rPr lang="en-US" altLang="zh-CN" sz="2400" dirty="0">
                  <a:solidFill>
                    <a:schemeClr val="bg1"/>
                  </a:solidFill>
                </a:rPr>
                <a:t>)</a:t>
              </a:r>
            </a:p>
            <a:p>
              <a:r>
                <a:rPr lang="zh-CN" altLang="en-US" sz="2800" dirty="0">
                  <a:solidFill>
                    <a:schemeClr val="bg1"/>
                  </a:solidFill>
                </a:rPr>
                <a:t>排序</a:t>
              </a:r>
              <a:endParaRPr lang="zh-CN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9265976" y="1844825"/>
            <a:ext cx="1870584" cy="584775"/>
            <a:chOff x="6894376" y="4144550"/>
            <a:chExt cx="1870584" cy="584775"/>
          </a:xfrm>
        </p:grpSpPr>
        <p:cxnSp>
          <p:nvCxnSpPr>
            <p:cNvPr id="39" name="直接箭头连接符 38"/>
            <p:cNvCxnSpPr/>
            <p:nvPr/>
          </p:nvCxnSpPr>
          <p:spPr>
            <a:xfrm>
              <a:off x="7178073" y="4644425"/>
              <a:ext cx="1053176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6894376" y="4144550"/>
              <a:ext cx="1870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学习  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f</a:t>
              </a:r>
              <a:r>
                <a:rPr lang="en-US" altLang="zh-CN" sz="28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 </a:t>
              </a:r>
              <a:r>
                <a:rPr lang="en-US" altLang="zh-CN" sz="2400" dirty="0">
                  <a:solidFill>
                    <a:schemeClr val="bg1"/>
                  </a:solidFill>
                </a:rPr>
                <a:t>(</a:t>
              </a:r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x</a:t>
              </a:r>
              <a:r>
                <a:rPr lang="en-US" altLang="zh-CN" sz="2400" dirty="0">
                  <a:solidFill>
                    <a:schemeClr val="bg1"/>
                  </a:solidFill>
                </a:rPr>
                <a:t>)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9984432" y="4315302"/>
            <a:ext cx="1206016" cy="2282050"/>
            <a:chOff x="3881536" y="1340768"/>
            <a:chExt cx="1266528" cy="2282050"/>
          </a:xfrm>
        </p:grpSpPr>
        <p:sp>
          <p:nvSpPr>
            <p:cNvPr id="19" name="TextBox 18"/>
            <p:cNvSpPr txBox="1"/>
            <p:nvPr/>
          </p:nvSpPr>
          <p:spPr>
            <a:xfrm>
              <a:off x="4055178" y="2689756"/>
              <a:ext cx="646438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C000"/>
                  </a:solidFill>
                </a:rPr>
                <a:t>…</a:t>
              </a:r>
              <a:endParaRPr lang="zh-CN" altLang="en-US" baseline="-50000" dirty="0">
                <a:solidFill>
                  <a:srgbClr val="FFC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942048" y="134076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</a:t>
              </a:r>
              <a:r>
                <a:rPr lang="en-US" altLang="zh-CN" sz="28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915104" y="2025472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</a:t>
              </a:r>
              <a:r>
                <a:rPr lang="en-US" altLang="zh-CN" sz="28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2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881536" y="3038043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1,n</a:t>
              </a:r>
              <a:r>
                <a:rPr lang="en-US" altLang="zh-CN" sz="2800" b="1" i="1" baseline="-50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631504" y="1052736"/>
            <a:ext cx="1872208" cy="2554998"/>
            <a:chOff x="35496" y="1340768"/>
            <a:chExt cx="1872208" cy="2554998"/>
          </a:xfrm>
        </p:grpSpPr>
        <p:sp>
          <p:nvSpPr>
            <p:cNvPr id="4" name="TextBox 3"/>
            <p:cNvSpPr txBox="1"/>
            <p:nvPr/>
          </p:nvSpPr>
          <p:spPr>
            <a:xfrm>
              <a:off x="701688" y="134076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27584" y="268975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5496" y="2132856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3200" b="1" i="1" baseline="-25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9" name="左大括号 8"/>
            <p:cNvSpPr/>
            <p:nvPr/>
          </p:nvSpPr>
          <p:spPr>
            <a:xfrm>
              <a:off x="498500" y="1602378"/>
              <a:ext cx="180020" cy="1779052"/>
            </a:xfrm>
            <a:prstGeom prst="leftBrace">
              <a:avLst>
                <a:gd name="adj1" fmla="val 8333"/>
                <a:gd name="adj2" fmla="val 4762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83568" y="206084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2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78520" y="3060249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,n</a:t>
              </a:r>
              <a:r>
                <a:rPr lang="en-US" altLang="zh-CN" sz="2800" b="1" i="1" baseline="-50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86135" y="337254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4109392" y="1052736"/>
            <a:ext cx="1872208" cy="2520280"/>
            <a:chOff x="2285864" y="1340768"/>
            <a:chExt cx="1872208" cy="2520280"/>
          </a:xfrm>
        </p:grpSpPr>
        <p:sp>
          <p:nvSpPr>
            <p:cNvPr id="45" name="TextBox 44"/>
            <p:cNvSpPr txBox="1"/>
            <p:nvPr/>
          </p:nvSpPr>
          <p:spPr>
            <a:xfrm>
              <a:off x="2952056" y="134076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077952" y="268975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285864" y="2132856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q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3200" b="1" i="1" baseline="-25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48" name="左大括号 47"/>
            <p:cNvSpPr/>
            <p:nvPr/>
          </p:nvSpPr>
          <p:spPr>
            <a:xfrm>
              <a:off x="2748868" y="1602378"/>
              <a:ext cx="180020" cy="1779052"/>
            </a:xfrm>
            <a:prstGeom prst="leftBrace">
              <a:avLst>
                <a:gd name="adj1" fmla="val 8333"/>
                <a:gd name="adj2" fmla="val 4762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933936" y="206084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2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28888" y="3060249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,n</a:t>
              </a:r>
              <a:r>
                <a:rPr lang="en-US" altLang="zh-CN" sz="2800" b="1" i="1" baseline="-50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300263" y="3337828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464153" y="980729"/>
            <a:ext cx="2493523" cy="2438327"/>
            <a:chOff x="5606869" y="1268760"/>
            <a:chExt cx="2493523" cy="2438327"/>
          </a:xfrm>
        </p:grpSpPr>
        <p:grpSp>
          <p:nvGrpSpPr>
            <p:cNvPr id="67" name="组合 66"/>
            <p:cNvGrpSpPr/>
            <p:nvPr/>
          </p:nvGrpSpPr>
          <p:grpSpPr>
            <a:xfrm>
              <a:off x="6833864" y="1290966"/>
              <a:ext cx="1266528" cy="2282050"/>
              <a:chOff x="7209539" y="1290966"/>
              <a:chExt cx="1266528" cy="2282050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7414067" y="2639954"/>
                <a:ext cx="615553" cy="5232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800" i="1" dirty="0">
                    <a:solidFill>
                      <a:srgbClr val="FFC000"/>
                    </a:solidFill>
                  </a:rPr>
                  <a:t>…</a:t>
                </a:r>
                <a:endParaRPr lang="zh-CN" altLang="en-US" baseline="-50000" dirty="0">
                  <a:solidFill>
                    <a:srgbClr val="FFC00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7270051" y="1290966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rgbClr val="FFC000"/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y</a:t>
                </a:r>
                <a:r>
                  <a:rPr lang="en-US" altLang="zh-CN" sz="3200" b="1" i="1" baseline="-25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1,</a:t>
                </a:r>
                <a:r>
                  <a:rPr lang="en-US" altLang="zh-CN" sz="2800" b="1" i="1" baseline="-25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1</a:t>
                </a:r>
                <a:endParaRPr lang="zh-CN" altLang="en-US" b="1" baseline="-50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7243107" y="1975670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rgbClr val="FFC000"/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y</a:t>
                </a:r>
                <a:r>
                  <a:rPr lang="en-US" altLang="zh-CN" sz="3200" b="1" i="1" baseline="-25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1,</a:t>
                </a:r>
                <a:r>
                  <a:rPr lang="en-US" altLang="zh-CN" sz="2800" b="1" i="1" baseline="-25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2</a:t>
                </a:r>
                <a:endParaRPr lang="zh-CN" altLang="en-US" b="1" baseline="-50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7209539" y="2988241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rgbClr val="FFC000"/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y</a:t>
                </a:r>
                <a:r>
                  <a:rPr lang="en-US" altLang="zh-CN" sz="3200" b="1" i="1" baseline="-25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1,n</a:t>
                </a:r>
                <a:r>
                  <a:rPr lang="en-US" altLang="zh-CN" sz="2800" b="1" i="1" baseline="-50000" dirty="0">
                    <a:solidFill>
                      <a:srgbClr val="FFC000"/>
                    </a:solidFill>
                    <a:latin typeface="Kokila" pitchFamily="34" charset="0"/>
                    <a:cs typeface="Kokila" pitchFamily="34" charset="0"/>
                  </a:rPr>
                  <a:t>1</a:t>
                </a:r>
                <a:endParaRPr lang="zh-CN" altLang="en-US" b="1" baseline="-50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606869" y="1268760"/>
              <a:ext cx="1845451" cy="2438327"/>
              <a:chOff x="5580112" y="1268760"/>
              <a:chExt cx="1845451" cy="2438327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6219547" y="1268760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x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</a:t>
                </a:r>
                <a:r>
                  <a:rPr lang="en-US" altLang="zh-CN" sz="28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,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</a:t>
                </a:r>
                <a:endParaRPr lang="zh-CN" altLang="en-US" b="1" baseline="-50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6345443" y="2617748"/>
                <a:ext cx="615553" cy="523220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800" i="1" dirty="0">
                    <a:solidFill>
                      <a:schemeClr val="bg1"/>
                    </a:solidFill>
                  </a:rPr>
                  <a:t>…</a:t>
                </a:r>
                <a:endParaRPr lang="zh-CN" altLang="en-US" baseline="-5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左大括号 27"/>
              <p:cNvSpPr/>
              <p:nvPr/>
            </p:nvSpPr>
            <p:spPr>
              <a:xfrm>
                <a:off x="6016359" y="1530370"/>
                <a:ext cx="180020" cy="1779052"/>
              </a:xfrm>
              <a:prstGeom prst="leftBrace">
                <a:avLst>
                  <a:gd name="adj1" fmla="val 8333"/>
                  <a:gd name="adj2" fmla="val 47627"/>
                </a:avLst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5580112" y="2090599"/>
                <a:ext cx="64807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chemeClr val="bg1"/>
                    </a:solidFill>
                    <a:latin typeface="Kokila" pitchFamily="34" charset="0"/>
                    <a:cs typeface="Kokila" pitchFamily="34" charset="0"/>
                  </a:rPr>
                  <a:t>q</a:t>
                </a:r>
                <a:r>
                  <a:rPr lang="en-US" altLang="zh-CN" sz="3200" b="1" i="1" baseline="-25000" dirty="0">
                    <a:solidFill>
                      <a:schemeClr val="bg1"/>
                    </a:solidFill>
                    <a:latin typeface="Kokila" pitchFamily="34" charset="0"/>
                    <a:cs typeface="Kokila" pitchFamily="34" charset="0"/>
                  </a:rPr>
                  <a:t>1</a:t>
                </a:r>
                <a:endParaRPr lang="zh-CN" altLang="en-US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612631" y="3229898"/>
                <a:ext cx="615553" cy="47718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en-US" altLang="zh-CN" sz="2800" i="1" dirty="0">
                    <a:solidFill>
                      <a:schemeClr val="bg1"/>
                    </a:solidFill>
                  </a:rPr>
                  <a:t>…</a:t>
                </a:r>
                <a:endParaRPr lang="zh-CN" altLang="en-US" baseline="-50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219547" y="2051361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x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</a:t>
                </a:r>
                <a:r>
                  <a:rPr lang="en-US" altLang="zh-CN" sz="28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,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2</a:t>
                </a:r>
                <a:endParaRPr lang="zh-CN" altLang="en-US" b="1" baseline="-50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6219547" y="2988241"/>
                <a:ext cx="120601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i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Kokila" pitchFamily="34" charset="0"/>
                    <a:ea typeface="Cambria Math" pitchFamily="18" charset="0"/>
                    <a:cs typeface="Kokila" pitchFamily="34" charset="0"/>
                  </a:rPr>
                  <a:t>x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</a:t>
                </a:r>
                <a:r>
                  <a:rPr lang="en-US" altLang="zh-CN" sz="28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,</a:t>
                </a:r>
                <a:r>
                  <a:rPr lang="en-US" altLang="zh-CN" sz="2400" b="1" i="1" baseline="-25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altLang="zh-CN" sz="2400" b="1" i="1" baseline="-50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rPr>
                  <a:t>1</a:t>
                </a:r>
                <a:endParaRPr lang="zh-CN" altLang="en-US" b="1" baseline="-50000" dirty="0">
                  <a:solidFill>
                    <a:schemeClr val="accent5">
                      <a:lumMod val="60000"/>
                      <a:lumOff val="40000"/>
                    </a:schemeClr>
                  </a:solidFill>
                </a:endParaRPr>
              </a:p>
            </p:txBody>
          </p:sp>
        </p:grpSp>
      </p:grpSp>
      <p:grpSp>
        <p:nvGrpSpPr>
          <p:cNvPr id="77" name="组合 76"/>
          <p:cNvGrpSpPr/>
          <p:nvPr/>
        </p:nvGrpSpPr>
        <p:grpSpPr>
          <a:xfrm>
            <a:off x="1631504" y="4186370"/>
            <a:ext cx="1872208" cy="2554998"/>
            <a:chOff x="35496" y="1340768"/>
            <a:chExt cx="1872208" cy="2554998"/>
          </a:xfrm>
        </p:grpSpPr>
        <p:sp>
          <p:nvSpPr>
            <p:cNvPr id="78" name="TextBox 77"/>
            <p:cNvSpPr txBox="1"/>
            <p:nvPr/>
          </p:nvSpPr>
          <p:spPr>
            <a:xfrm>
              <a:off x="701688" y="134076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27584" y="268975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5496" y="2132856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q</a:t>
              </a:r>
              <a:r>
                <a:rPr lang="en-US" altLang="zh-CN" sz="3200" b="1" i="1" baseline="-25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endParaRPr lang="zh-CN" altLang="en-US" sz="3200" b="1" i="1" baseline="-25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81" name="左大括号 80"/>
            <p:cNvSpPr/>
            <p:nvPr/>
          </p:nvSpPr>
          <p:spPr>
            <a:xfrm>
              <a:off x="498500" y="1602378"/>
              <a:ext cx="180020" cy="1779052"/>
            </a:xfrm>
            <a:prstGeom prst="leftBrace">
              <a:avLst>
                <a:gd name="adj1" fmla="val 8333"/>
                <a:gd name="adj2" fmla="val 4762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83568" y="206084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r>
                <a:rPr lang="en-US" altLang="zh-CN" sz="32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</a:t>
              </a:r>
              <a:r>
                <a:rPr lang="en-US" altLang="zh-CN" sz="2800" b="1" i="1" baseline="-25000" dirty="0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2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78520" y="3060249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d</a:t>
              </a:r>
              <a:r>
                <a:rPr lang="en-US" altLang="zh-CN" sz="2800" b="1" i="1" baseline="-25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r>
                <a:rPr lang="en-US" altLang="zh-CN" sz="3200" b="1" i="1" baseline="-25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,n</a:t>
              </a:r>
              <a:r>
                <a:rPr lang="en-US" altLang="zh-CN" sz="2800" b="1" i="1" baseline="-50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endParaRPr lang="zh-CN" altLang="en-US" sz="2000" b="1" baseline="-50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86135" y="337254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chemeClr val="bg1"/>
                  </a:solidFill>
                </a:rPr>
                <a:t>…</a:t>
              </a:r>
              <a:endParaRPr lang="zh-CN" altLang="en-US" baseline="-50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4079776" y="4536828"/>
            <a:ext cx="648072" cy="2258670"/>
            <a:chOff x="2285864" y="1602378"/>
            <a:chExt cx="648072" cy="2258670"/>
          </a:xfrm>
        </p:grpSpPr>
        <p:sp>
          <p:nvSpPr>
            <p:cNvPr id="88" name="TextBox 87"/>
            <p:cNvSpPr txBox="1"/>
            <p:nvPr/>
          </p:nvSpPr>
          <p:spPr>
            <a:xfrm>
              <a:off x="2285864" y="2132856"/>
              <a:ext cx="64807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q</a:t>
              </a:r>
              <a:r>
                <a:rPr lang="en-US" altLang="zh-CN" sz="3200" b="1" i="1" baseline="-25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m</a:t>
              </a:r>
              <a:endParaRPr lang="zh-CN" altLang="en-US" sz="3200" b="1" i="1" baseline="-25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89" name="左大括号 88"/>
            <p:cNvSpPr/>
            <p:nvPr/>
          </p:nvSpPr>
          <p:spPr>
            <a:xfrm>
              <a:off x="2748868" y="1602378"/>
              <a:ext cx="180020" cy="1779052"/>
            </a:xfrm>
            <a:prstGeom prst="leftBrace">
              <a:avLst>
                <a:gd name="adj1" fmla="val 8333"/>
                <a:gd name="adj2" fmla="val 4762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2300263" y="3337828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/>
                <a:t>…</a:t>
              </a:r>
              <a:endParaRPr lang="zh-CN" altLang="en-US" baseline="-500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994816" y="4585886"/>
            <a:ext cx="1300984" cy="859338"/>
            <a:chOff x="1423999" y="4431011"/>
            <a:chExt cx="1300984" cy="859338"/>
          </a:xfrm>
        </p:grpSpPr>
        <p:cxnSp>
          <p:nvCxnSpPr>
            <p:cNvPr id="94" name="直接箭头连接符 93"/>
            <p:cNvCxnSpPr/>
            <p:nvPr/>
          </p:nvCxnSpPr>
          <p:spPr>
            <a:xfrm flipV="1">
              <a:off x="1423999" y="5290348"/>
              <a:ext cx="98857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5" name="TextBox 94"/>
            <p:cNvSpPr txBox="1"/>
            <p:nvPr/>
          </p:nvSpPr>
          <p:spPr>
            <a:xfrm>
              <a:off x="1477280" y="4431011"/>
              <a:ext cx="1247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特征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</a:rPr>
                <a:t>提取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307184" y="1340768"/>
            <a:ext cx="1300984" cy="859338"/>
            <a:chOff x="1423999" y="4431011"/>
            <a:chExt cx="1300984" cy="859338"/>
          </a:xfrm>
        </p:grpSpPr>
        <p:cxnSp>
          <p:nvCxnSpPr>
            <p:cNvPr id="99" name="直接箭头连接符 98"/>
            <p:cNvCxnSpPr/>
            <p:nvPr/>
          </p:nvCxnSpPr>
          <p:spPr>
            <a:xfrm flipV="1">
              <a:off x="1423999" y="5290348"/>
              <a:ext cx="988573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/>
            <p:cNvSpPr txBox="1"/>
            <p:nvPr/>
          </p:nvSpPr>
          <p:spPr>
            <a:xfrm>
              <a:off x="1477280" y="4431011"/>
              <a:ext cx="1247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</a:rPr>
                <a:t>特征</a:t>
              </a:r>
              <a:endParaRPr lang="en-US" altLang="zh-CN" sz="2400" dirty="0">
                <a:solidFill>
                  <a:schemeClr val="bg1"/>
                </a:solidFill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</a:rPr>
                <a:t>提取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799856" y="4293096"/>
            <a:ext cx="1206016" cy="2304256"/>
            <a:chOff x="4923403" y="3798985"/>
            <a:chExt cx="1206016" cy="2304256"/>
          </a:xfrm>
        </p:grpSpPr>
        <p:sp>
          <p:nvSpPr>
            <p:cNvPr id="107" name="TextBox 106"/>
            <p:cNvSpPr txBox="1"/>
            <p:nvPr/>
          </p:nvSpPr>
          <p:spPr>
            <a:xfrm>
              <a:off x="4923403" y="3798985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049299" y="5147973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00B0F0"/>
                  </a:solidFill>
                </a:rPr>
                <a:t>…</a:t>
              </a:r>
              <a:endParaRPr lang="zh-CN" altLang="en-US" baseline="-50000" dirty="0">
                <a:solidFill>
                  <a:srgbClr val="00B0F0"/>
                </a:solidFill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923403" y="4581586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2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923403" y="5518466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err="1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n-US" altLang="zh-CN" sz="2400" b="1" i="1" baseline="-50000" dirty="0" err="1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6618176" y="4554706"/>
            <a:ext cx="648072" cy="2258670"/>
            <a:chOff x="2285864" y="1602378"/>
            <a:chExt cx="648072" cy="2258670"/>
          </a:xfrm>
        </p:grpSpPr>
        <p:sp>
          <p:nvSpPr>
            <p:cNvPr id="121" name="TextBox 120"/>
            <p:cNvSpPr txBox="1"/>
            <p:nvPr/>
          </p:nvSpPr>
          <p:spPr>
            <a:xfrm>
              <a:off x="2285864" y="2132856"/>
              <a:ext cx="648072" cy="913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q</a:t>
              </a:r>
              <a:r>
                <a:rPr lang="en-US" altLang="zh-CN" sz="3200" b="1" i="1" baseline="-25000" dirty="0" err="1">
                  <a:solidFill>
                    <a:schemeClr val="bg1"/>
                  </a:solidFill>
                  <a:latin typeface="Kokila" pitchFamily="34" charset="0"/>
                  <a:cs typeface="Kokila" pitchFamily="34" charset="0"/>
                </a:rPr>
                <a:t>,m</a:t>
              </a:r>
              <a:endParaRPr lang="zh-CN" altLang="en-US" sz="3200" b="1" i="1" baseline="-25000" dirty="0">
                <a:solidFill>
                  <a:schemeClr val="bg1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122" name="左大括号 121"/>
            <p:cNvSpPr/>
            <p:nvPr/>
          </p:nvSpPr>
          <p:spPr>
            <a:xfrm>
              <a:off x="2748868" y="1602378"/>
              <a:ext cx="180020" cy="1779052"/>
            </a:xfrm>
            <a:prstGeom prst="leftBrace">
              <a:avLst>
                <a:gd name="adj1" fmla="val 8333"/>
                <a:gd name="adj2" fmla="val 4762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2300263" y="3337828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/>
                <a:t>…</a:t>
              </a:r>
              <a:endParaRPr lang="zh-CN" altLang="en-US" baseline="-50000" dirty="0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7338256" y="4310974"/>
            <a:ext cx="1206016" cy="2304256"/>
            <a:chOff x="4923403" y="3798985"/>
            <a:chExt cx="1206016" cy="2304256"/>
          </a:xfrm>
        </p:grpSpPr>
        <p:sp>
          <p:nvSpPr>
            <p:cNvPr id="125" name="TextBox 124"/>
            <p:cNvSpPr txBox="1"/>
            <p:nvPr/>
          </p:nvSpPr>
          <p:spPr>
            <a:xfrm>
              <a:off x="4923403" y="3798985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5049299" y="5147973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00B0F0"/>
                  </a:solidFill>
                </a:rPr>
                <a:t>…</a:t>
              </a:r>
              <a:endParaRPr lang="zh-CN" altLang="en-US" baseline="-50000" dirty="0">
                <a:solidFill>
                  <a:srgbClr val="00B0F0"/>
                </a:solidFill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4923403" y="4581586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2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923403" y="5518466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x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m</a:t>
              </a:r>
              <a:r>
                <a:rPr lang="en-US" altLang="zh-CN" sz="28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,</a:t>
              </a:r>
              <a:r>
                <a:rPr lang="en-US" altLang="zh-CN" sz="2400" b="1" i="1" baseline="-25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n</a:t>
              </a:r>
              <a:r>
                <a:rPr lang="en-US" altLang="zh-CN" sz="2400" b="1" i="1" baseline="-50000" dirty="0">
                  <a:solidFill>
                    <a:schemeClr val="accent5">
                      <a:lumMod val="60000"/>
                      <a:lumOff val="40000"/>
                    </a:schemeClr>
                  </a:solidFill>
                </a:rPr>
                <a:t>1</a:t>
              </a:r>
              <a:endParaRPr lang="zh-CN" altLang="en-US" b="1" baseline="-50000" dirty="0">
                <a:solidFill>
                  <a:schemeClr val="accent5">
                    <a:lumMod val="60000"/>
                    <a:lumOff val="40000"/>
                  </a:schemeClr>
                </a:solidFill>
              </a:endParaRPr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7990409" y="4365104"/>
            <a:ext cx="1213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99FF33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8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4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000" dirty="0">
                <a:solidFill>
                  <a:srgbClr val="F977C4"/>
                </a:solidFill>
              </a:rPr>
              <a:t>(</a:t>
            </a:r>
            <a:r>
              <a:rPr lang="en-US" altLang="zh-CN" sz="28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x</a:t>
            </a:r>
            <a:r>
              <a:rPr lang="en-US" altLang="zh-CN" sz="2800" b="1" i="1" baseline="-25000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m,1</a:t>
            </a:r>
            <a:r>
              <a:rPr lang="en-US" altLang="zh-CN" sz="2000" dirty="0">
                <a:solidFill>
                  <a:srgbClr val="F977C4"/>
                </a:solidFill>
              </a:rPr>
              <a:t>)</a:t>
            </a:r>
            <a:endParaRPr lang="en-US" altLang="zh-CN" sz="2000" dirty="0">
              <a:solidFill>
                <a:srgbClr val="F977C4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7968208" y="5138028"/>
            <a:ext cx="1213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99FF33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8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4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000" dirty="0">
                <a:solidFill>
                  <a:srgbClr val="F977C4"/>
                </a:solidFill>
              </a:rPr>
              <a:t>(</a:t>
            </a:r>
            <a:r>
              <a:rPr lang="en-US" altLang="zh-CN" sz="28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x</a:t>
            </a:r>
            <a:r>
              <a:rPr lang="en-US" altLang="zh-CN" sz="2800" b="1" i="1" baseline="-25000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m,2</a:t>
            </a:r>
            <a:r>
              <a:rPr lang="en-US" altLang="zh-CN" sz="2000" dirty="0">
                <a:solidFill>
                  <a:srgbClr val="F977C4"/>
                </a:solidFill>
              </a:rPr>
              <a:t>)</a:t>
            </a:r>
            <a:endParaRPr lang="en-US" altLang="zh-CN" sz="2000" dirty="0">
              <a:solidFill>
                <a:srgbClr val="F977C4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968208" y="6146140"/>
            <a:ext cx="12130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>
                <a:solidFill>
                  <a:srgbClr val="99FF33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8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f</a:t>
            </a:r>
            <a:r>
              <a:rPr lang="en-US" altLang="zh-CN" sz="2400" b="1" i="1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 </a:t>
            </a:r>
            <a:r>
              <a:rPr lang="en-US" altLang="zh-CN" sz="2000" dirty="0">
                <a:solidFill>
                  <a:srgbClr val="F977C4"/>
                </a:solidFill>
              </a:rPr>
              <a:t>(</a:t>
            </a:r>
            <a:r>
              <a:rPr lang="en-US" altLang="zh-CN" sz="2800" b="1" i="1" dirty="0" err="1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x</a:t>
            </a:r>
            <a:r>
              <a:rPr lang="en-US" altLang="zh-CN" sz="2800" b="1" i="1" baseline="-25000" dirty="0" err="1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m</a:t>
            </a:r>
            <a:r>
              <a:rPr lang="en-US" altLang="zh-CN" sz="2800" b="1" i="1" baseline="-25000" dirty="0">
                <a:solidFill>
                  <a:srgbClr val="F977C4"/>
                </a:solidFill>
                <a:latin typeface="Kokila" pitchFamily="34" charset="0"/>
                <a:cs typeface="Kokila" pitchFamily="34" charset="0"/>
              </a:rPr>
              <a:t>,</a:t>
            </a:r>
            <a:r>
              <a:rPr lang="en-US" altLang="zh-CN" sz="2000" b="1" i="1" baseline="-25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sz="2000" b="1" i="1" baseline="-25000" dirty="0">
                <a:solidFill>
                  <a:srgbClr val="F977C4"/>
                </a:solidFill>
              </a:rPr>
              <a:t>n</a:t>
            </a:r>
            <a:r>
              <a:rPr lang="en-US" altLang="zh-CN" sz="2000" b="1" i="1" baseline="-50000" dirty="0">
                <a:solidFill>
                  <a:srgbClr val="F977C4"/>
                </a:solidFill>
              </a:rPr>
              <a:t>m</a:t>
            </a:r>
            <a:r>
              <a:rPr lang="en-US" altLang="zh-CN" sz="2000" dirty="0">
                <a:solidFill>
                  <a:srgbClr val="F977C4"/>
                </a:solidFill>
              </a:rPr>
              <a:t>)</a:t>
            </a:r>
            <a:endParaRPr lang="en-US" altLang="zh-CN" sz="2000" dirty="0">
              <a:solidFill>
                <a:srgbClr val="F977C4"/>
              </a:solidFill>
            </a:endParaRPr>
          </a:p>
        </p:txBody>
      </p:sp>
      <p:grpSp>
        <p:nvGrpSpPr>
          <p:cNvPr id="141" name="组合 140"/>
          <p:cNvGrpSpPr/>
          <p:nvPr/>
        </p:nvGrpSpPr>
        <p:grpSpPr>
          <a:xfrm>
            <a:off x="5557936" y="1074942"/>
            <a:ext cx="1266528" cy="2282050"/>
            <a:chOff x="3881536" y="1340768"/>
            <a:chExt cx="1266528" cy="2282050"/>
          </a:xfrm>
        </p:grpSpPr>
        <p:sp>
          <p:nvSpPr>
            <p:cNvPr id="142" name="TextBox 141"/>
            <p:cNvSpPr txBox="1"/>
            <p:nvPr/>
          </p:nvSpPr>
          <p:spPr>
            <a:xfrm>
              <a:off x="4086064" y="2689756"/>
              <a:ext cx="615553" cy="52322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zh-CN" sz="2800" i="1" dirty="0">
                  <a:solidFill>
                    <a:srgbClr val="FFC000"/>
                  </a:solidFill>
                </a:rPr>
                <a:t>…</a:t>
              </a:r>
              <a:endParaRPr lang="zh-CN" altLang="en-US" baseline="-50000" dirty="0">
                <a:solidFill>
                  <a:srgbClr val="FFC000"/>
                </a:solidFill>
              </a:endParaRP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3942048" y="1340768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</a:t>
              </a:r>
              <a:r>
                <a:rPr lang="en-US" altLang="zh-CN" sz="28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3915104" y="2025472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</a:t>
              </a:r>
              <a:r>
                <a:rPr lang="en-US" altLang="zh-CN" sz="28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2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3881536" y="3038043"/>
              <a:ext cx="120601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i="1" dirty="0">
                  <a:solidFill>
                    <a:srgbClr val="FFC000"/>
                  </a:solidFill>
                  <a:latin typeface="Kokila" pitchFamily="34" charset="0"/>
                  <a:ea typeface="Cambria Math" pitchFamily="18" charset="0"/>
                  <a:cs typeface="Kokila" pitchFamily="34" charset="0"/>
                </a:rPr>
                <a:t>y</a:t>
              </a:r>
              <a:r>
                <a:rPr lang="en-US" altLang="zh-CN" sz="3200" b="1" i="1" baseline="-25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1,n</a:t>
              </a:r>
              <a:r>
                <a:rPr lang="en-US" altLang="zh-CN" sz="2800" b="1" i="1" baseline="-50000" dirty="0">
                  <a:solidFill>
                    <a:srgbClr val="FFC000"/>
                  </a:solidFill>
                  <a:latin typeface="Kokila" pitchFamily="34" charset="0"/>
                  <a:cs typeface="Kokila" pitchFamily="34" charset="0"/>
                </a:rPr>
                <a:t>1</a:t>
              </a:r>
              <a:endParaRPr lang="zh-CN" altLang="en-US" b="1" baseline="-50000" dirty="0">
                <a:solidFill>
                  <a:srgbClr val="FFC000"/>
                </a:solidFill>
                <a:latin typeface="Kokila" pitchFamily="34" charset="0"/>
                <a:cs typeface="Kokila" pitchFamily="34" charset="0"/>
              </a:endParaRPr>
            </a:p>
          </p:txBody>
        </p:sp>
      </p:grpSp>
      <p:cxnSp>
        <p:nvCxnSpPr>
          <p:cNvPr id="154" name="直接箭头连接符 153"/>
          <p:cNvCxnSpPr/>
          <p:nvPr/>
        </p:nvCxnSpPr>
        <p:spPr>
          <a:xfrm flipV="1">
            <a:off x="8971481" y="5440466"/>
            <a:ext cx="988573" cy="1"/>
          </a:xfrm>
          <a:prstGeom prst="straightConnector1">
            <a:avLst/>
          </a:prstGeom>
          <a:ln>
            <a:headEnd type="triangl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5" name="TextBox 154"/>
          <p:cNvSpPr txBox="1"/>
          <p:nvPr/>
        </p:nvSpPr>
        <p:spPr>
          <a:xfrm>
            <a:off x="9048329" y="4911552"/>
            <a:ext cx="1247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</a:rPr>
              <a:t>评价</a:t>
            </a:r>
          </a:p>
        </p:txBody>
      </p:sp>
      <p:cxnSp>
        <p:nvCxnSpPr>
          <p:cNvPr id="158" name="直接连接符 157"/>
          <p:cNvCxnSpPr/>
          <p:nvPr/>
        </p:nvCxnSpPr>
        <p:spPr>
          <a:xfrm>
            <a:off x="1682143" y="3933056"/>
            <a:ext cx="8790116" cy="0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/>
          <p:cNvSpPr txBox="1"/>
          <p:nvPr/>
        </p:nvSpPr>
        <p:spPr>
          <a:xfrm>
            <a:off x="1752470" y="3425460"/>
            <a:ext cx="167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Training</a:t>
            </a:r>
            <a:endParaRPr lang="zh-CN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9120336" y="3861048"/>
            <a:ext cx="16792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Testing</a:t>
            </a:r>
            <a:endParaRPr lang="zh-CN" altLang="en-US" sz="2800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06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B4D9"/>
                </a:solidFill>
              </a:rPr>
              <a:t>LTR</a:t>
            </a:r>
            <a:r>
              <a:rPr lang="zh-CN" altLang="en-US" dirty="0" smtClean="0">
                <a:solidFill>
                  <a:srgbClr val="00B4D9"/>
                </a:solidFill>
              </a:rPr>
              <a:t>总结</a:t>
            </a:r>
            <a:endParaRPr lang="zh-CN" altLang="en-US" dirty="0">
              <a:solidFill>
                <a:srgbClr val="00B4D9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981200" y="1268760"/>
            <a:ext cx="8229600" cy="5256584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排序 </a:t>
            </a:r>
            <a:r>
              <a:rPr lang="en-US" altLang="zh-CN" dirty="0" smtClean="0">
                <a:solidFill>
                  <a:schemeClr val="bg1"/>
                </a:solidFill>
              </a:rPr>
              <a:t>What </a:t>
            </a: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Search </a:t>
            </a:r>
            <a:r>
              <a:rPr lang="zh-CN" altLang="en-US" dirty="0" smtClean="0">
                <a:solidFill>
                  <a:schemeClr val="bg1"/>
                </a:solidFill>
              </a:rPr>
              <a:t>核心问题，其本质是相对次序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为什么用机器来排序 </a:t>
            </a:r>
            <a:r>
              <a:rPr lang="en-US" altLang="zh-CN" dirty="0" smtClean="0">
                <a:solidFill>
                  <a:schemeClr val="bg1"/>
                </a:solidFill>
              </a:rPr>
              <a:t>why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全局、统计最优、可扩展、可重现</a:t>
            </a: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机器如何排序  </a:t>
            </a:r>
            <a:r>
              <a:rPr lang="en-US" altLang="zh-CN" dirty="0" smtClean="0">
                <a:solidFill>
                  <a:schemeClr val="bg1"/>
                </a:solidFill>
              </a:rPr>
              <a:t>How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机器学习排序是机器学习中的新问题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/>
            <a:r>
              <a:rPr lang="en-US" altLang="zh-CN" dirty="0" smtClean="0">
                <a:solidFill>
                  <a:schemeClr val="bg1"/>
                </a:solidFill>
              </a:rPr>
              <a:t>Pairwise/</a:t>
            </a:r>
            <a:r>
              <a:rPr lang="en-US" altLang="zh-CN" dirty="0" err="1" smtClean="0">
                <a:solidFill>
                  <a:schemeClr val="bg1"/>
                </a:solidFill>
              </a:rPr>
              <a:t>Listwise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方法抓住排序本质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机器学习排序的挑战 </a:t>
            </a:r>
            <a:r>
              <a:rPr lang="en-US" altLang="zh-CN" dirty="0" smtClean="0">
                <a:solidFill>
                  <a:schemeClr val="bg1"/>
                </a:solidFill>
              </a:rPr>
              <a:t>Challenge</a:t>
            </a:r>
          </a:p>
          <a:p>
            <a:pPr lvl="1"/>
            <a:r>
              <a:rPr lang="zh-CN" altLang="en-US" dirty="0" smtClean="0">
                <a:solidFill>
                  <a:schemeClr val="bg1"/>
                </a:solidFill>
              </a:rPr>
              <a:t>可理解、可控、可管、数据</a:t>
            </a: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1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3"/>
          <a:stretch/>
        </p:blipFill>
        <p:spPr>
          <a:xfrm>
            <a:off x="-9002" y="-28965"/>
            <a:ext cx="12201001" cy="69184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502" y="-13200"/>
            <a:ext cx="12196502" cy="688595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30584" y="1813173"/>
            <a:ext cx="652614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4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THANKS</a:t>
            </a:r>
            <a:endParaRPr lang="zh-CN" altLang="en-US" sz="204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212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搜狗结果样式（特殊展示）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07473"/>
            <a:ext cx="12188377" cy="5750527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sp>
        <p:nvSpPr>
          <p:cNvPr id="10" name="圆角矩形 9"/>
          <p:cNvSpPr/>
          <p:nvPr/>
        </p:nvSpPr>
        <p:spPr>
          <a:xfrm>
            <a:off x="3555996" y="2400127"/>
            <a:ext cx="2492894" cy="5102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广告</a:t>
            </a:r>
            <a:endParaRPr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555996" y="5148545"/>
            <a:ext cx="2492894" cy="5102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开放平台（漂亮样式）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9135978" y="3356991"/>
            <a:ext cx="1801887" cy="5102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广告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3555996" y="3724016"/>
            <a:ext cx="2492894" cy="5102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 smtClean="0"/>
              <a:t>自然结果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231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 rot="16200000">
            <a:off x="11710553" y="629650"/>
            <a:ext cx="6786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8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88534" y="360642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B4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搜狗结果样式（特殊展示）</a:t>
            </a:r>
            <a:endParaRPr lang="zh-CN" altLang="en-US" sz="2400" dirty="0">
              <a:solidFill>
                <a:srgbClr val="00B4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9" y="1871497"/>
            <a:ext cx="4352303" cy="625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49" y="2760721"/>
            <a:ext cx="4568995" cy="86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64" y="936064"/>
            <a:ext cx="4896544" cy="737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线形标注 1 18"/>
          <p:cNvSpPr/>
          <p:nvPr/>
        </p:nvSpPr>
        <p:spPr>
          <a:xfrm>
            <a:off x="6012324" y="936064"/>
            <a:ext cx="2016224" cy="576064"/>
          </a:xfrm>
          <a:prstGeom prst="borderCallout1">
            <a:avLst>
              <a:gd name="adj1" fmla="val 18750"/>
              <a:gd name="adj2" fmla="val -8333"/>
              <a:gd name="adj3" fmla="val 23906"/>
              <a:gd name="adj4" fmla="val -160151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glow>
              <a:schemeClr val="accent2">
                <a:tint val="100000"/>
                <a:shade val="100000"/>
                <a:hueMod val="100000"/>
                <a:satMod val="10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标题</a:t>
            </a:r>
            <a:endParaRPr lang="zh-CN" altLang="en-US" dirty="0"/>
          </a:p>
        </p:txBody>
      </p:sp>
      <p:sp>
        <p:nvSpPr>
          <p:cNvPr id="20" name="线形标注 1 19"/>
          <p:cNvSpPr/>
          <p:nvPr/>
        </p:nvSpPr>
        <p:spPr>
          <a:xfrm>
            <a:off x="6034390" y="1863660"/>
            <a:ext cx="2016224" cy="576064"/>
          </a:xfrm>
          <a:prstGeom prst="borderCallout1">
            <a:avLst>
              <a:gd name="adj1" fmla="val 18750"/>
              <a:gd name="adj2" fmla="val -8333"/>
              <a:gd name="adj3" fmla="val 23515"/>
              <a:gd name="adj4" fmla="val -109524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glow>
              <a:schemeClr val="accent2">
                <a:tint val="100000"/>
                <a:shade val="100000"/>
                <a:hueMod val="100000"/>
                <a:satMod val="10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正文</a:t>
            </a:r>
          </a:p>
        </p:txBody>
      </p:sp>
      <p:sp>
        <p:nvSpPr>
          <p:cNvPr id="21" name="线形标注 1 20"/>
          <p:cNvSpPr/>
          <p:nvPr/>
        </p:nvSpPr>
        <p:spPr>
          <a:xfrm>
            <a:off x="6070308" y="2980178"/>
            <a:ext cx="2016224" cy="576064"/>
          </a:xfrm>
          <a:prstGeom prst="borderCallout1">
            <a:avLst>
              <a:gd name="adj1" fmla="val 18750"/>
              <a:gd name="adj2" fmla="val -8333"/>
              <a:gd name="adj3" fmla="val 6454"/>
              <a:gd name="adj4" fmla="val -236886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glow>
              <a:schemeClr val="accent2">
                <a:tint val="100000"/>
                <a:shade val="100000"/>
                <a:hueMod val="100000"/>
                <a:satMod val="10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9" y="3845541"/>
            <a:ext cx="5894948" cy="107841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49" y="5181885"/>
            <a:ext cx="7583506" cy="1355707"/>
          </a:xfrm>
          <a:prstGeom prst="rect">
            <a:avLst/>
          </a:prstGeom>
        </p:spPr>
      </p:pic>
      <p:sp>
        <p:nvSpPr>
          <p:cNvPr id="24" name="线形标注 1 23"/>
          <p:cNvSpPr/>
          <p:nvPr/>
        </p:nvSpPr>
        <p:spPr>
          <a:xfrm>
            <a:off x="7400344" y="4384748"/>
            <a:ext cx="2016224" cy="576064"/>
          </a:xfrm>
          <a:prstGeom prst="borderCallout1">
            <a:avLst>
              <a:gd name="adj1" fmla="val 18750"/>
              <a:gd name="adj2" fmla="val -8333"/>
              <a:gd name="adj3" fmla="val -3166"/>
              <a:gd name="adj4" fmla="val -280177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glow>
              <a:schemeClr val="accent2">
                <a:tint val="100000"/>
                <a:shade val="100000"/>
                <a:hueMod val="100000"/>
                <a:satMod val="10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hints</a:t>
            </a:r>
            <a:endParaRPr lang="zh-CN" altLang="en-US" dirty="0"/>
          </a:p>
        </p:txBody>
      </p:sp>
      <p:sp>
        <p:nvSpPr>
          <p:cNvPr id="25" name="线形标注 1 24"/>
          <p:cNvSpPr/>
          <p:nvPr/>
        </p:nvSpPr>
        <p:spPr>
          <a:xfrm>
            <a:off x="8633399" y="5789318"/>
            <a:ext cx="2016224" cy="576064"/>
          </a:xfrm>
          <a:prstGeom prst="borderCallout1">
            <a:avLst>
              <a:gd name="adj1" fmla="val 18750"/>
              <a:gd name="adj2" fmla="val -8333"/>
              <a:gd name="adj3" fmla="val -24811"/>
              <a:gd name="adj4" fmla="val -211462"/>
            </a:avLst>
          </a:prstGeom>
          <a:solidFill>
            <a:schemeClr val="accent6">
              <a:lumMod val="20000"/>
              <a:lumOff val="80000"/>
            </a:schemeClr>
          </a:solidFill>
          <a:effectLst>
            <a:glow>
              <a:schemeClr val="accent2">
                <a:tint val="100000"/>
                <a:shade val="100000"/>
                <a:hueMod val="100000"/>
                <a:satMod val="10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QC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488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/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-15240" y="3874770"/>
            <a:ext cx="12230100" cy="2080260"/>
          </a:xfrm>
          <a:prstGeom prst="rect">
            <a:avLst/>
          </a:prstGeom>
          <a:solidFill>
            <a:srgbClr val="00B4D9">
              <a:alpha val="8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2969110" y="4523870"/>
            <a:ext cx="3467616" cy="954107"/>
            <a:chOff x="7143077" y="4271032"/>
            <a:chExt cx="3467616" cy="954107"/>
          </a:xfrm>
        </p:grpSpPr>
        <p:sp>
          <p:nvSpPr>
            <p:cNvPr id="22" name="文本框 21"/>
            <p:cNvSpPr txBox="1"/>
            <p:nvPr/>
          </p:nvSpPr>
          <p:spPr>
            <a:xfrm>
              <a:off x="7143077" y="4271032"/>
              <a:ext cx="34676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搜索数据积累流程</a:t>
              </a:r>
              <a:endParaRPr lang="zh-CN" altLang="en-US" sz="3200" b="1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152983" y="4886585"/>
              <a:ext cx="2480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Spider</a:t>
              </a:r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</a:t>
              </a:r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LA</a:t>
              </a:r>
              <a:r>
                <a:rPr lang="zh-CN" altLang="en-US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6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Index</a:t>
              </a:r>
              <a:endParaRPr lang="zh-CN" altLang="en-US" sz="16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47919" y="4688828"/>
            <a:ext cx="1107844" cy="400110"/>
            <a:chOff x="647919" y="4688828"/>
            <a:chExt cx="1107844" cy="400110"/>
          </a:xfrm>
        </p:grpSpPr>
        <p:sp>
          <p:nvSpPr>
            <p:cNvPr id="25" name="文本框 24"/>
            <p:cNvSpPr txBox="1"/>
            <p:nvPr/>
          </p:nvSpPr>
          <p:spPr>
            <a:xfrm>
              <a:off x="1058136" y="4688828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E7EDE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爬虫</a:t>
              </a:r>
              <a:endParaRPr lang="zh-CN" altLang="en-US" sz="20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147"/>
            <p:cNvSpPr>
              <a:spLocks noEditPoints="1"/>
            </p:cNvSpPr>
            <p:nvPr/>
          </p:nvSpPr>
          <p:spPr bwMode="auto">
            <a:xfrm>
              <a:off x="647919" y="4711151"/>
              <a:ext cx="328492" cy="311472"/>
            </a:xfrm>
            <a:custGeom>
              <a:avLst/>
              <a:gdLst>
                <a:gd name="T0" fmla="*/ 149 w 193"/>
                <a:gd name="T1" fmla="*/ 172 h 183"/>
                <a:gd name="T2" fmla="*/ 85 w 193"/>
                <a:gd name="T3" fmla="*/ 183 h 183"/>
                <a:gd name="T4" fmla="*/ 10 w 193"/>
                <a:gd name="T5" fmla="*/ 47 h 183"/>
                <a:gd name="T6" fmla="*/ 30 w 193"/>
                <a:gd name="T7" fmla="*/ 49 h 183"/>
                <a:gd name="T8" fmla="*/ 28 w 193"/>
                <a:gd name="T9" fmla="*/ 88 h 183"/>
                <a:gd name="T10" fmla="*/ 35 w 193"/>
                <a:gd name="T11" fmla="*/ 96 h 183"/>
                <a:gd name="T12" fmla="*/ 36 w 193"/>
                <a:gd name="T13" fmla="*/ 96 h 183"/>
                <a:gd name="T14" fmla="*/ 43 w 193"/>
                <a:gd name="T15" fmla="*/ 88 h 183"/>
                <a:gd name="T16" fmla="*/ 41 w 193"/>
                <a:gd name="T17" fmla="*/ 49 h 183"/>
                <a:gd name="T18" fmla="*/ 60 w 193"/>
                <a:gd name="T19" fmla="*/ 47 h 183"/>
                <a:gd name="T20" fmla="*/ 100 w 193"/>
                <a:gd name="T21" fmla="*/ 66 h 183"/>
                <a:gd name="T22" fmla="*/ 58 w 193"/>
                <a:gd name="T23" fmla="*/ 111 h 183"/>
                <a:gd name="T24" fmla="*/ 43 w 193"/>
                <a:gd name="T25" fmla="*/ 183 h 183"/>
                <a:gd name="T26" fmla="*/ 31 w 193"/>
                <a:gd name="T27" fmla="*/ 122 h 183"/>
                <a:gd name="T28" fmla="*/ 9 w 193"/>
                <a:gd name="T29" fmla="*/ 183 h 183"/>
                <a:gd name="T30" fmla="*/ 0 w 193"/>
                <a:gd name="T31" fmla="*/ 101 h 183"/>
                <a:gd name="T32" fmla="*/ 161 w 193"/>
                <a:gd name="T33" fmla="*/ 42 h 183"/>
                <a:gd name="T34" fmla="*/ 149 w 193"/>
                <a:gd name="T35" fmla="*/ 77 h 183"/>
                <a:gd name="T36" fmla="*/ 143 w 193"/>
                <a:gd name="T37" fmla="*/ 77 h 183"/>
                <a:gd name="T38" fmla="*/ 122 w 193"/>
                <a:gd name="T39" fmla="*/ 99 h 183"/>
                <a:gd name="T40" fmla="*/ 118 w 193"/>
                <a:gd name="T41" fmla="*/ 101 h 183"/>
                <a:gd name="T42" fmla="*/ 84 w 193"/>
                <a:gd name="T43" fmla="*/ 97 h 183"/>
                <a:gd name="T44" fmla="*/ 100 w 193"/>
                <a:gd name="T45" fmla="*/ 84 h 183"/>
                <a:gd name="T46" fmla="*/ 104 w 193"/>
                <a:gd name="T47" fmla="*/ 84 h 183"/>
                <a:gd name="T48" fmla="*/ 129 w 193"/>
                <a:gd name="T49" fmla="*/ 60 h 183"/>
                <a:gd name="T50" fmla="*/ 135 w 193"/>
                <a:gd name="T51" fmla="*/ 59 h 183"/>
                <a:gd name="T52" fmla="*/ 161 w 193"/>
                <a:gd name="T53" fmla="*/ 42 h 183"/>
                <a:gd name="T54" fmla="*/ 193 w 193"/>
                <a:gd name="T55" fmla="*/ 6 h 183"/>
                <a:gd name="T56" fmla="*/ 125 w 193"/>
                <a:gd name="T57" fmla="*/ 136 h 183"/>
                <a:gd name="T58" fmla="*/ 107 w 193"/>
                <a:gd name="T59" fmla="*/ 168 h 183"/>
                <a:gd name="T60" fmla="*/ 72 w 193"/>
                <a:gd name="T61" fmla="*/ 136 h 183"/>
                <a:gd name="T62" fmla="*/ 180 w 193"/>
                <a:gd name="T63" fmla="*/ 123 h 183"/>
                <a:gd name="T64" fmla="*/ 67 w 193"/>
                <a:gd name="T65" fmla="*/ 19 h 183"/>
                <a:gd name="T66" fmla="*/ 36 w 193"/>
                <a:gd name="T67" fmla="*/ 0 h 183"/>
                <a:gd name="T68" fmla="*/ 53 w 193"/>
                <a:gd name="T69" fmla="*/ 11 h 183"/>
                <a:gd name="T70" fmla="*/ 53 w 193"/>
                <a:gd name="T71" fmla="*/ 32 h 183"/>
                <a:gd name="T72" fmla="*/ 36 w 193"/>
                <a:gd name="T73" fmla="*/ 41 h 183"/>
                <a:gd name="T74" fmla="*/ 17 w 193"/>
                <a:gd name="T75" fmla="*/ 32 h 183"/>
                <a:gd name="T76" fmla="*/ 17 w 193"/>
                <a:gd name="T77" fmla="*/ 11 h 183"/>
                <a:gd name="T78" fmla="*/ 36 w 193"/>
                <a:gd name="T7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3" h="183">
                  <a:moveTo>
                    <a:pt x="85" y="172"/>
                  </a:moveTo>
                  <a:lnTo>
                    <a:pt x="149" y="172"/>
                  </a:lnTo>
                  <a:lnTo>
                    <a:pt x="149" y="183"/>
                  </a:lnTo>
                  <a:lnTo>
                    <a:pt x="85" y="183"/>
                  </a:lnTo>
                  <a:lnTo>
                    <a:pt x="85" y="172"/>
                  </a:lnTo>
                  <a:close/>
                  <a:moveTo>
                    <a:pt x="10" y="47"/>
                  </a:moveTo>
                  <a:lnTo>
                    <a:pt x="32" y="47"/>
                  </a:lnTo>
                  <a:lnTo>
                    <a:pt x="30" y="49"/>
                  </a:lnTo>
                  <a:lnTo>
                    <a:pt x="32" y="54"/>
                  </a:lnTo>
                  <a:lnTo>
                    <a:pt x="28" y="88"/>
                  </a:lnTo>
                  <a:lnTo>
                    <a:pt x="35" y="95"/>
                  </a:lnTo>
                  <a:lnTo>
                    <a:pt x="35" y="96"/>
                  </a:lnTo>
                  <a:lnTo>
                    <a:pt x="35" y="95"/>
                  </a:lnTo>
                  <a:lnTo>
                    <a:pt x="36" y="96"/>
                  </a:lnTo>
                  <a:lnTo>
                    <a:pt x="36" y="95"/>
                  </a:lnTo>
                  <a:lnTo>
                    <a:pt x="43" y="88"/>
                  </a:lnTo>
                  <a:lnTo>
                    <a:pt x="38" y="54"/>
                  </a:lnTo>
                  <a:lnTo>
                    <a:pt x="41" y="49"/>
                  </a:lnTo>
                  <a:lnTo>
                    <a:pt x="38" y="47"/>
                  </a:lnTo>
                  <a:lnTo>
                    <a:pt x="60" y="47"/>
                  </a:lnTo>
                  <a:lnTo>
                    <a:pt x="109" y="49"/>
                  </a:lnTo>
                  <a:lnTo>
                    <a:pt x="100" y="66"/>
                  </a:lnTo>
                  <a:lnTo>
                    <a:pt x="57" y="67"/>
                  </a:lnTo>
                  <a:lnTo>
                    <a:pt x="58" y="111"/>
                  </a:lnTo>
                  <a:lnTo>
                    <a:pt x="62" y="183"/>
                  </a:lnTo>
                  <a:lnTo>
                    <a:pt x="43" y="183"/>
                  </a:lnTo>
                  <a:lnTo>
                    <a:pt x="39" y="122"/>
                  </a:lnTo>
                  <a:lnTo>
                    <a:pt x="31" y="122"/>
                  </a:lnTo>
                  <a:lnTo>
                    <a:pt x="28" y="183"/>
                  </a:lnTo>
                  <a:lnTo>
                    <a:pt x="9" y="183"/>
                  </a:lnTo>
                  <a:lnTo>
                    <a:pt x="14" y="111"/>
                  </a:lnTo>
                  <a:lnTo>
                    <a:pt x="0" y="101"/>
                  </a:lnTo>
                  <a:lnTo>
                    <a:pt x="10" y="47"/>
                  </a:lnTo>
                  <a:close/>
                  <a:moveTo>
                    <a:pt x="161" y="42"/>
                  </a:moveTo>
                  <a:lnTo>
                    <a:pt x="167" y="46"/>
                  </a:lnTo>
                  <a:lnTo>
                    <a:pt x="149" y="77"/>
                  </a:lnTo>
                  <a:lnTo>
                    <a:pt x="147" y="81"/>
                  </a:lnTo>
                  <a:lnTo>
                    <a:pt x="143" y="77"/>
                  </a:lnTo>
                  <a:lnTo>
                    <a:pt x="134" y="67"/>
                  </a:lnTo>
                  <a:lnTo>
                    <a:pt x="122" y="99"/>
                  </a:lnTo>
                  <a:lnTo>
                    <a:pt x="121" y="103"/>
                  </a:lnTo>
                  <a:lnTo>
                    <a:pt x="118" y="101"/>
                  </a:lnTo>
                  <a:lnTo>
                    <a:pt x="101" y="90"/>
                  </a:lnTo>
                  <a:lnTo>
                    <a:pt x="84" y="97"/>
                  </a:lnTo>
                  <a:lnTo>
                    <a:pt x="81" y="90"/>
                  </a:lnTo>
                  <a:lnTo>
                    <a:pt x="100" y="84"/>
                  </a:lnTo>
                  <a:lnTo>
                    <a:pt x="102" y="83"/>
                  </a:lnTo>
                  <a:lnTo>
                    <a:pt x="104" y="84"/>
                  </a:lnTo>
                  <a:lnTo>
                    <a:pt x="118" y="94"/>
                  </a:lnTo>
                  <a:lnTo>
                    <a:pt x="129" y="60"/>
                  </a:lnTo>
                  <a:lnTo>
                    <a:pt x="130" y="54"/>
                  </a:lnTo>
                  <a:lnTo>
                    <a:pt x="135" y="59"/>
                  </a:lnTo>
                  <a:lnTo>
                    <a:pt x="146" y="70"/>
                  </a:lnTo>
                  <a:lnTo>
                    <a:pt x="161" y="42"/>
                  </a:lnTo>
                  <a:close/>
                  <a:moveTo>
                    <a:pt x="67" y="6"/>
                  </a:moveTo>
                  <a:lnTo>
                    <a:pt x="193" y="6"/>
                  </a:lnTo>
                  <a:lnTo>
                    <a:pt x="193" y="136"/>
                  </a:lnTo>
                  <a:lnTo>
                    <a:pt x="125" y="136"/>
                  </a:lnTo>
                  <a:lnTo>
                    <a:pt x="125" y="168"/>
                  </a:lnTo>
                  <a:lnTo>
                    <a:pt x="107" y="168"/>
                  </a:lnTo>
                  <a:lnTo>
                    <a:pt x="107" y="136"/>
                  </a:lnTo>
                  <a:lnTo>
                    <a:pt x="72" y="136"/>
                  </a:lnTo>
                  <a:lnTo>
                    <a:pt x="72" y="123"/>
                  </a:lnTo>
                  <a:lnTo>
                    <a:pt x="180" y="123"/>
                  </a:lnTo>
                  <a:lnTo>
                    <a:pt x="180" y="19"/>
                  </a:lnTo>
                  <a:lnTo>
                    <a:pt x="67" y="19"/>
                  </a:lnTo>
                  <a:lnTo>
                    <a:pt x="67" y="6"/>
                  </a:lnTo>
                  <a:close/>
                  <a:moveTo>
                    <a:pt x="36" y="0"/>
                  </a:moveTo>
                  <a:lnTo>
                    <a:pt x="46" y="3"/>
                  </a:lnTo>
                  <a:lnTo>
                    <a:pt x="53" y="11"/>
                  </a:lnTo>
                  <a:lnTo>
                    <a:pt x="57" y="21"/>
                  </a:lnTo>
                  <a:lnTo>
                    <a:pt x="53" y="32"/>
                  </a:lnTo>
                  <a:lnTo>
                    <a:pt x="46" y="39"/>
                  </a:lnTo>
                  <a:lnTo>
                    <a:pt x="36" y="41"/>
                  </a:lnTo>
                  <a:lnTo>
                    <a:pt x="25" y="39"/>
                  </a:lnTo>
                  <a:lnTo>
                    <a:pt x="17" y="32"/>
                  </a:lnTo>
                  <a:lnTo>
                    <a:pt x="15" y="21"/>
                  </a:lnTo>
                  <a:lnTo>
                    <a:pt x="17" y="11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E7EDE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77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878</TotalTime>
  <Words>2652</Words>
  <Application>Microsoft Macintosh PowerPoint</Application>
  <PresentationFormat>宽屏</PresentationFormat>
  <Paragraphs>738</Paragraphs>
  <Slides>64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86" baseType="lpstr">
      <vt:lpstr>Adobe 繁黑體 Std B</vt:lpstr>
      <vt:lpstr>Agency FB</vt:lpstr>
      <vt:lpstr>Calibri Light</vt:lpstr>
      <vt:lpstr>Cambria Math</vt:lpstr>
      <vt:lpstr>DFKai-SB</vt:lpstr>
      <vt:lpstr>Kokila</vt:lpstr>
      <vt:lpstr>Microsoft YaHei</vt:lpstr>
      <vt:lpstr>Vrinda</vt:lpstr>
      <vt:lpstr>百度综艺简体</vt:lpstr>
      <vt:lpstr>华文琥珀</vt:lpstr>
      <vt:lpstr>华文楷体</vt:lpstr>
      <vt:lpstr>楷体</vt:lpstr>
      <vt:lpstr>宋体</vt:lpstr>
      <vt:lpstr>微软雅黑</vt:lpstr>
      <vt:lpstr>造字工房力黑（非商用）常规体</vt:lpstr>
      <vt:lpstr>Arial</vt:lpstr>
      <vt:lpstr>Calibri</vt:lpstr>
      <vt:lpstr>Corbel</vt:lpstr>
      <vt:lpstr>Wingdings</vt:lpstr>
      <vt:lpstr>Wingdings 2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与查询无关的Rank</vt:lpstr>
      <vt:lpstr>Title-用户对标题的认知</vt:lpstr>
      <vt:lpstr>Titlerank的考虑因素</vt:lpstr>
      <vt:lpstr>什么是Anchor</vt:lpstr>
      <vt:lpstr>Anchor说明了什么？</vt:lpstr>
      <vt:lpstr>Anchor说明了什么？</vt:lpstr>
      <vt:lpstr>Anchor rank的考虑因素</vt:lpstr>
      <vt:lpstr>Matchrank —— 紧密性的信息</vt:lpstr>
      <vt:lpstr>Matchrank的考虑因素</vt:lpstr>
      <vt:lpstr>BRank</vt:lpstr>
      <vt:lpstr>基础Rank的难点</vt:lpstr>
      <vt:lpstr>Rank的融合</vt:lpstr>
      <vt:lpstr>最终排序</vt:lpstr>
      <vt:lpstr>意图识别</vt:lpstr>
      <vt:lpstr>PowerPoint 演示文稿</vt:lpstr>
      <vt:lpstr>用户对搜索引擎的使用行为</vt:lpstr>
      <vt:lpstr>使用点击数据来理解用户需求</vt:lpstr>
      <vt:lpstr>利用点击数据分析查询特征</vt:lpstr>
      <vt:lpstr>点击建模</vt:lpstr>
      <vt:lpstr>点击建模</vt:lpstr>
      <vt:lpstr>点击模型特征</vt:lpstr>
      <vt:lpstr>点击模型数据制作流程</vt:lpstr>
      <vt:lpstr>LTR：传统网页搜索排序</vt:lpstr>
      <vt:lpstr>人工决策的问题</vt:lpstr>
      <vt:lpstr>PowerPoint 演示文稿</vt:lpstr>
      <vt:lpstr>机器学习排序方法分类</vt:lpstr>
      <vt:lpstr>机器学习排序框架</vt:lpstr>
      <vt:lpstr>训练与测试</vt:lpstr>
      <vt:lpstr>LTR总结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HWJ</dc:creator>
  <cp:lastModifiedBy>Office</cp:lastModifiedBy>
  <cp:revision>186</cp:revision>
  <dcterms:created xsi:type="dcterms:W3CDTF">2015-09-13T13:17:49Z</dcterms:created>
  <dcterms:modified xsi:type="dcterms:W3CDTF">2016-03-03T11:14:23Z</dcterms:modified>
</cp:coreProperties>
</file>